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44" r:id="rId5"/>
    <p:sldMasterId id="2147483756" r:id="rId6"/>
    <p:sldMasterId id="2147483792" r:id="rId7"/>
    <p:sldMasterId id="2147483852" r:id="rId8"/>
    <p:sldMasterId id="2147483864" r:id="rId9"/>
    <p:sldMasterId id="2147483900" r:id="rId10"/>
    <p:sldMasterId id="2147483960" r:id="rId11"/>
    <p:sldMasterId id="2147484008" r:id="rId12"/>
    <p:sldMasterId id="2147484044" r:id="rId13"/>
    <p:sldMasterId id="2147484068" r:id="rId14"/>
    <p:sldMasterId id="2147484092" r:id="rId15"/>
    <p:sldMasterId id="2147484128" r:id="rId16"/>
    <p:sldMasterId id="2147484200" r:id="rId17"/>
    <p:sldMasterId id="2147484224" r:id="rId18"/>
  </p:sldMasterIdLst>
  <p:notesMasterIdLst>
    <p:notesMasterId r:id="rId50"/>
  </p:notesMasterIdLst>
  <p:sldIdLst>
    <p:sldId id="257" r:id="rId19"/>
    <p:sldId id="333" r:id="rId20"/>
    <p:sldId id="258" r:id="rId21"/>
    <p:sldId id="259" r:id="rId22"/>
    <p:sldId id="320" r:id="rId23"/>
    <p:sldId id="264" r:id="rId24"/>
    <p:sldId id="260" r:id="rId25"/>
    <p:sldId id="322" r:id="rId26"/>
    <p:sldId id="265" r:id="rId27"/>
    <p:sldId id="268" r:id="rId28"/>
    <p:sldId id="354" r:id="rId29"/>
    <p:sldId id="274" r:id="rId30"/>
    <p:sldId id="347" r:id="rId31"/>
    <p:sldId id="355" r:id="rId32"/>
    <p:sldId id="356" r:id="rId33"/>
    <p:sldId id="283" r:id="rId34"/>
    <p:sldId id="351" r:id="rId35"/>
    <p:sldId id="287" r:id="rId36"/>
    <p:sldId id="357" r:id="rId37"/>
    <p:sldId id="336" r:id="rId38"/>
    <p:sldId id="339" r:id="rId39"/>
    <p:sldId id="292" r:id="rId40"/>
    <p:sldId id="324" r:id="rId41"/>
    <p:sldId id="353" r:id="rId42"/>
    <p:sldId id="297" r:id="rId43"/>
    <p:sldId id="303" r:id="rId44"/>
    <p:sldId id="340" r:id="rId45"/>
    <p:sldId id="358" r:id="rId46"/>
    <p:sldId id="341" r:id="rId47"/>
    <p:sldId id="359" r:id="rId48"/>
    <p:sldId id="360" r:id="rId4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VanVaerenbergh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4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%20OS%20X%20IN:OIVR:Overleg:grafieken%20ppt%20141006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Overleg:grafieken%20ppt%2014100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Sociale%20planning:20141003_kwan_AV_verwerk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Sociale%20planning:20141003_kwan_AV_verwerk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K-MI:20141003_kwalitatief_codes_res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Sociale%20planning:20141003_kwan_AV_verwerk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Overleg:grafieken%20ppt%2014100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Sociale%20planning:feedback_aanvulling_2710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inedeblaere:Documents:Grafieken_lay%20out_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Overleg:grafieken%20ppt%2014100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K-MI:20141003_kwalitatief_codes_res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Sociale%20planning:20141003_kwan_AV_verwerk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Rapport:ruwe%20data:Sociale%20planning:20141003_kwan_AV_verwerking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%20OS%20X%20IN:OIVR:Overleg:grafieken%20ppt%20141006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%20OS%20X%20IN:OIVR:Overleg:grafieken%20ppt%201410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00"/>
            </a:pPr>
            <a:r>
              <a:rPr lang="en-US" sz="1400" dirty="0" err="1" smtClean="0"/>
              <a:t>Nationaliteit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Sheet1!$C$42</c:f>
              <c:strCache>
                <c:ptCount val="1"/>
                <c:pt idx="0">
                  <c:v>Belg</c:v>
                </c:pt>
              </c:strCache>
            </c:strRef>
          </c:tx>
          <c:invertIfNegative val="0"/>
          <c:cat>
            <c:strLit>
              <c:ptCount val="1"/>
              <c:pt idx="0">
                <c:v>_x0005_n=179</c:v>
              </c:pt>
            </c:strLit>
          </c:cat>
          <c:val>
            <c:numRef>
              <c:f>Sheet1!$E$42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Sheet1!$C$43</c:f>
              <c:strCache>
                <c:ptCount val="1"/>
                <c:pt idx="0">
                  <c:v>dubbele nationaliteit (met Belgische)</c:v>
                </c:pt>
              </c:strCache>
            </c:strRef>
          </c:tx>
          <c:invertIfNegative val="0"/>
          <c:cat>
            <c:strLit>
              <c:ptCount val="1"/>
              <c:pt idx="0">
                <c:v>_x0005_n=179</c:v>
              </c:pt>
            </c:strLit>
          </c:cat>
          <c:val>
            <c:numRef>
              <c:f>Sheet1!$E$43</c:f>
              <c:numCache>
                <c:formatCode>0%</c:formatCode>
                <c:ptCount val="1"/>
                <c:pt idx="0">
                  <c:v>7.1999999999999995E-2</c:v>
                </c:pt>
              </c:numCache>
            </c:numRef>
          </c:val>
        </c:ser>
        <c:ser>
          <c:idx val="2"/>
          <c:order val="2"/>
          <c:tx>
            <c:strRef>
              <c:f>Sheet1!$C$44</c:f>
              <c:strCache>
                <c:ptCount val="1"/>
                <c:pt idx="0">
                  <c:v>vreemde nationaliteit</c:v>
                </c:pt>
              </c:strCache>
            </c:strRef>
          </c:tx>
          <c:invertIfNegative val="0"/>
          <c:cat>
            <c:strLit>
              <c:ptCount val="1"/>
              <c:pt idx="0">
                <c:v>_x0005_n=179</c:v>
              </c:pt>
            </c:strLit>
          </c:cat>
          <c:val>
            <c:numRef>
              <c:f>Sheet1!$E$44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925504"/>
        <c:axId val="112001024"/>
      </c:barChart>
      <c:catAx>
        <c:axId val="111925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2001024"/>
        <c:crosses val="autoZero"/>
        <c:auto val="1"/>
        <c:lblAlgn val="ctr"/>
        <c:lblOffset val="100"/>
        <c:noMultiLvlLbl val="0"/>
      </c:catAx>
      <c:valAx>
        <c:axId val="112001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1925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Tewerkstelling naar statuut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Sheet1!$C$727</c:f>
              <c:strCache>
                <c:ptCount val="1"/>
                <c:pt idx="0">
                  <c:v>bepaalde duur</c:v>
                </c:pt>
              </c:strCache>
            </c:strRef>
          </c:tx>
          <c:invertIfNegative val="0"/>
          <c:cat>
            <c:strLit>
              <c:ptCount val="1"/>
              <c:pt idx="0">
                <c:v>_x0005_n=195</c:v>
              </c:pt>
            </c:strLit>
          </c:cat>
          <c:val>
            <c:numRef>
              <c:f>Sheet1!$D$727</c:f>
              <c:numCache>
                <c:formatCode>0%</c:formatCode>
                <c:ptCount val="1"/>
                <c:pt idx="0">
                  <c:v>6.0999999999999999E-2</c:v>
                </c:pt>
              </c:numCache>
            </c:numRef>
          </c:val>
        </c:ser>
        <c:ser>
          <c:idx val="1"/>
          <c:order val="1"/>
          <c:tx>
            <c:strRef>
              <c:f>Sheet1!$C$728</c:f>
              <c:strCache>
                <c:ptCount val="1"/>
                <c:pt idx="0">
                  <c:v>interim</c:v>
                </c:pt>
              </c:strCache>
            </c:strRef>
          </c:tx>
          <c:invertIfNegative val="0"/>
          <c:cat>
            <c:strLit>
              <c:ptCount val="1"/>
              <c:pt idx="0">
                <c:v>_x0005_n=195</c:v>
              </c:pt>
            </c:strLit>
          </c:cat>
          <c:val>
            <c:numRef>
              <c:f>Sheet1!$D$728</c:f>
              <c:numCache>
                <c:formatCode>0%</c:formatCode>
                <c:ptCount val="1"/>
                <c:pt idx="0">
                  <c:v>7.6999999999999999E-2</c:v>
                </c:pt>
              </c:numCache>
            </c:numRef>
          </c:val>
        </c:ser>
        <c:ser>
          <c:idx val="2"/>
          <c:order val="2"/>
          <c:tx>
            <c:strRef>
              <c:f>Sheet1!$C$729</c:f>
              <c:strCache>
                <c:ptCount val="1"/>
                <c:pt idx="0">
                  <c:v>onbepaalde duur</c:v>
                </c:pt>
              </c:strCache>
            </c:strRef>
          </c:tx>
          <c:invertIfNegative val="0"/>
          <c:cat>
            <c:strLit>
              <c:ptCount val="1"/>
              <c:pt idx="0">
                <c:v>_x0005_n=195</c:v>
              </c:pt>
            </c:strLit>
          </c:cat>
          <c:val>
            <c:numRef>
              <c:f>Sheet1!$D$729</c:f>
              <c:numCache>
                <c:formatCode>0%</c:formatCode>
                <c:ptCount val="1"/>
                <c:pt idx="0">
                  <c:v>0.35299999999999998</c:v>
                </c:pt>
              </c:numCache>
            </c:numRef>
          </c:val>
        </c:ser>
        <c:ser>
          <c:idx val="3"/>
          <c:order val="3"/>
          <c:tx>
            <c:strRef>
              <c:f>Sheet1!$C$730</c:f>
              <c:strCache>
                <c:ptCount val="1"/>
                <c:pt idx="0">
                  <c:v>werkloos</c:v>
                </c:pt>
              </c:strCache>
            </c:strRef>
          </c:tx>
          <c:invertIfNegative val="0"/>
          <c:cat>
            <c:strLit>
              <c:ptCount val="1"/>
              <c:pt idx="0">
                <c:v>_x0005_n=195</c:v>
              </c:pt>
            </c:strLit>
          </c:cat>
          <c:val>
            <c:numRef>
              <c:f>Sheet1!$D$730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</c:ser>
        <c:ser>
          <c:idx val="4"/>
          <c:order val="4"/>
          <c:tx>
            <c:strRef>
              <c:f>Sheet1!$C$731</c:f>
              <c:strCache>
                <c:ptCount val="1"/>
                <c:pt idx="0">
                  <c:v>zelfstandige</c:v>
                </c:pt>
              </c:strCache>
            </c:strRef>
          </c:tx>
          <c:invertIfNegative val="0"/>
          <c:cat>
            <c:strLit>
              <c:ptCount val="1"/>
              <c:pt idx="0">
                <c:v>_x0005_n=195</c:v>
              </c:pt>
            </c:strLit>
          </c:cat>
          <c:val>
            <c:numRef>
              <c:f>Sheet1!$D$731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1828096"/>
        <c:axId val="121829632"/>
      </c:barChart>
      <c:catAx>
        <c:axId val="12182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829632"/>
        <c:crosses val="autoZero"/>
        <c:auto val="1"/>
        <c:lblAlgn val="ctr"/>
        <c:lblOffset val="100"/>
        <c:noMultiLvlLbl val="0"/>
      </c:catAx>
      <c:valAx>
        <c:axId val="121829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82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Hoe heb</a:t>
            </a:r>
            <a:r>
              <a:rPr lang="en-US" sz="1400" baseline="0"/>
              <a:t> je je huidige</a:t>
            </a:r>
            <a:r>
              <a:rPr lang="en-US" sz="1400"/>
              <a:t> job</a:t>
            </a:r>
            <a:r>
              <a:rPr lang="en-US" sz="1400" baseline="0"/>
              <a:t> gevonden?</a:t>
            </a:r>
            <a:endParaRPr lang="en-US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3766765923829E-2"/>
          <c:y val="0.13974968748019401"/>
          <c:w val="0.87211174678137704"/>
          <c:h val="0.38361169060067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'hoe aan een job geraakt'!$D$208</c:f>
              <c:strCache>
                <c:ptCount val="1"/>
                <c:pt idx="0">
                  <c:v>andere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geraakt'!$F$208</c:f>
              <c:numCache>
                <c:formatCode>0%</c:formatCode>
                <c:ptCount val="1"/>
                <c:pt idx="0">
                  <c:v>7.4766355140186896E-2</c:v>
                </c:pt>
              </c:numCache>
            </c:numRef>
          </c:val>
        </c:ser>
        <c:ser>
          <c:idx val="1"/>
          <c:order val="1"/>
          <c:tx>
            <c:strRef>
              <c:f>'hoe aan een job geraakt'!$D$209</c:f>
              <c:strCache>
                <c:ptCount val="1"/>
                <c:pt idx="0">
                  <c:v>zelfstandige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geraakt'!$F$209</c:f>
              <c:numCache>
                <c:formatCode>0%</c:formatCode>
                <c:ptCount val="1"/>
                <c:pt idx="0">
                  <c:v>5.60747663551402E-2</c:v>
                </c:pt>
              </c:numCache>
            </c:numRef>
          </c:val>
        </c:ser>
        <c:ser>
          <c:idx val="2"/>
          <c:order val="2"/>
          <c:tx>
            <c:strRef>
              <c:f>'hoe aan een job geraakt'!$D$210</c:f>
              <c:strCache>
                <c:ptCount val="1"/>
                <c:pt idx="0">
                  <c:v>interimbureau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geraakt'!$F$210</c:f>
              <c:numCache>
                <c:formatCode>0%</c:formatCode>
                <c:ptCount val="1"/>
                <c:pt idx="0">
                  <c:v>2.80373831775701E-2</c:v>
                </c:pt>
              </c:numCache>
            </c:numRef>
          </c:val>
        </c:ser>
        <c:ser>
          <c:idx val="3"/>
          <c:order val="3"/>
          <c:tx>
            <c:strRef>
              <c:f>'hoe aan een job geraakt'!$D$211</c:f>
              <c:strCache>
                <c:ptCount val="1"/>
                <c:pt idx="0">
                  <c:v>via stage, vorig werk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geraakt'!$F$211</c:f>
              <c:numCache>
                <c:formatCode>0%</c:formatCode>
                <c:ptCount val="1"/>
                <c:pt idx="0">
                  <c:v>7.4766355140186896E-2</c:v>
                </c:pt>
              </c:numCache>
            </c:numRef>
          </c:val>
        </c:ser>
        <c:ser>
          <c:idx val="4"/>
          <c:order val="4"/>
          <c:tx>
            <c:strRef>
              <c:f>'hoe aan een job geraakt'!$D$212</c:f>
              <c:strCache>
                <c:ptCount val="1"/>
                <c:pt idx="0">
                  <c:v>spontaan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geraakt'!$F$212</c:f>
              <c:numCache>
                <c:formatCode>0%</c:formatCode>
                <c:ptCount val="1"/>
                <c:pt idx="0">
                  <c:v>8.4112149532710304E-2</c:v>
                </c:pt>
              </c:numCache>
            </c:numRef>
          </c:val>
        </c:ser>
        <c:ser>
          <c:idx val="5"/>
          <c:order val="5"/>
          <c:tx>
            <c:strRef>
              <c:f>'hoe aan een job geraakt'!$D$213</c:f>
              <c:strCache>
                <c:ptCount val="1"/>
                <c:pt idx="0">
                  <c:v>via eigen netwerk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geraakt'!$F$213</c:f>
              <c:numCache>
                <c:formatCode>0%</c:formatCode>
                <c:ptCount val="1"/>
                <c:pt idx="0">
                  <c:v>0.355140186915888</c:v>
                </c:pt>
              </c:numCache>
            </c:numRef>
          </c:val>
        </c:ser>
        <c:ser>
          <c:idx val="6"/>
          <c:order val="6"/>
          <c:tx>
            <c:strRef>
              <c:f>'hoe aan een job geraakt'!$D$214</c:f>
              <c:strCache>
                <c:ptCount val="1"/>
                <c:pt idx="0">
                  <c:v>Tewerkstellingsiniatief (OCMW/Groep Intro)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geraakt'!$F$214</c:f>
              <c:numCache>
                <c:formatCode>0%</c:formatCode>
                <c:ptCount val="1"/>
                <c:pt idx="0">
                  <c:v>4.67289719626168E-2</c:v>
                </c:pt>
              </c:numCache>
            </c:numRef>
          </c:val>
        </c:ser>
        <c:ser>
          <c:idx val="7"/>
          <c:order val="7"/>
          <c:tx>
            <c:strRef>
              <c:f>'hoe aan een job geraakt'!$D$215</c:f>
              <c:strCache>
                <c:ptCount val="1"/>
                <c:pt idx="0">
                  <c:v>VDAB (kantoor)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geraakt'!$F$215</c:f>
              <c:numCache>
                <c:formatCode>0%</c:formatCode>
                <c:ptCount val="1"/>
                <c:pt idx="0">
                  <c:v>1.86915887850467E-2</c:v>
                </c:pt>
              </c:numCache>
            </c:numRef>
          </c:val>
        </c:ser>
        <c:ser>
          <c:idx val="8"/>
          <c:order val="8"/>
          <c:tx>
            <c:strRef>
              <c:f>'hoe aan een job geraakt'!$D$216</c:f>
              <c:strCache>
                <c:ptCount val="1"/>
                <c:pt idx="0">
                  <c:v>zoekertjeskrant particulieren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geraakt'!$F$216</c:f>
              <c:numCache>
                <c:formatCode>0%</c:formatCode>
                <c:ptCount val="1"/>
                <c:pt idx="0">
                  <c:v>5.60747663551402E-2</c:v>
                </c:pt>
              </c:numCache>
            </c:numRef>
          </c:val>
        </c:ser>
        <c:ser>
          <c:idx val="9"/>
          <c:order val="9"/>
          <c:tx>
            <c:strRef>
              <c:f>'hoe aan een job geraakt'!$D$217</c:f>
              <c:strCache>
                <c:ptCount val="1"/>
                <c:pt idx="0">
                  <c:v>jobsites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geraakt'!$F$217</c:f>
              <c:numCache>
                <c:formatCode>0%</c:formatCode>
                <c:ptCount val="1"/>
                <c:pt idx="0">
                  <c:v>0.177570093457944</c:v>
                </c:pt>
              </c:numCache>
            </c:numRef>
          </c:val>
        </c:ser>
        <c:ser>
          <c:idx val="10"/>
          <c:order val="10"/>
          <c:tx>
            <c:strRef>
              <c:f>'hoe aan een job geraakt'!$D$218</c:f>
              <c:strCache>
                <c:ptCount val="1"/>
                <c:pt idx="0">
                  <c:v>onbekend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antwoorden=107</c:v>
              </c:pt>
            </c:strLit>
          </c:cat>
          <c:val>
            <c:numRef>
              <c:f>'hoe aan een job geraakt'!$F$218</c:f>
              <c:numCache>
                <c:formatCode>0%</c:formatCode>
                <c:ptCount val="1"/>
                <c:pt idx="0">
                  <c:v>2.80373831775701E-2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955840"/>
        <c:axId val="121957376"/>
      </c:barChart>
      <c:catAx>
        <c:axId val="121955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957376"/>
        <c:crosses val="autoZero"/>
        <c:auto val="1"/>
        <c:lblAlgn val="ctr"/>
        <c:lblOffset val="100"/>
        <c:noMultiLvlLbl val="0"/>
      </c:catAx>
      <c:valAx>
        <c:axId val="121957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95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4462839333617E-2"/>
          <c:y val="0.58386898846070301"/>
          <c:w val="0.95609285608868899"/>
          <c:h val="0.405857065803667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Wat maakt het vinden van een job moeilijk?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568253968254001E-2"/>
          <c:y val="0.230161812297735"/>
          <c:w val="0.88267380952380903"/>
          <c:h val="0.35565992448759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Tewerkstelling_detail!$B$209</c:f>
              <c:strCache>
                <c:ptCount val="1"/>
                <c:pt idx="0">
                  <c:v>taal 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Tewerkstelling_detail!$C$209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Tewerkstelling_detail!$B$210</c:f>
              <c:strCache>
                <c:ptCount val="1"/>
                <c:pt idx="0">
                  <c:v>documenten 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Tewerkstelling_detail!$C$210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Tewerkstelling_detail!$B$211</c:f>
              <c:strCache>
                <c:ptCount val="1"/>
                <c:pt idx="0">
                  <c:v>discriminatie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Tewerkstelling_detail!$C$211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Tewerkstelling_detail!$B$212</c:f>
              <c:strCache>
                <c:ptCount val="1"/>
                <c:pt idx="0">
                  <c:v>zorg voor kinderen/geen crêche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4"/>
          <c:order val="4"/>
          <c:tx>
            <c:strRef>
              <c:f>Tewerkstelling_detail!$B$213</c:f>
              <c:strCache>
                <c:ptCount val="1"/>
                <c:pt idx="0">
                  <c:v>nog student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5"/>
          <c:order val="5"/>
          <c:tx>
            <c:strRef>
              <c:f>Tewerkstelling_detail!$B$214</c:f>
              <c:strCache>
                <c:ptCount val="1"/>
                <c:pt idx="0">
                  <c:v>geen ervaring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6"/>
          <c:order val="6"/>
          <c:tx>
            <c:strRef>
              <c:f>Tewerkstelling_detail!$B$215</c:f>
              <c:strCache>
                <c:ptCount val="1"/>
                <c:pt idx="0">
                  <c:v>diplomagelijkschakeling 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7"/>
          <c:order val="7"/>
          <c:tx>
            <c:strRef>
              <c:f>Tewerkstelling_detail!$B$216</c:f>
              <c:strCache>
                <c:ptCount val="1"/>
                <c:pt idx="0">
                  <c:v>ik weet het echt niet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8"/>
          <c:order val="8"/>
          <c:tx>
            <c:strRef>
              <c:f>Tewerkstelling_detail!$B$217</c:f>
              <c:strCache>
                <c:ptCount val="1"/>
                <c:pt idx="0">
                  <c:v>leeftijd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9"/>
          <c:order val="9"/>
          <c:tx>
            <c:strRef>
              <c:f>Tewerkstelling_detail!$B$218</c:f>
              <c:strCache>
                <c:ptCount val="1"/>
                <c:pt idx="0">
                  <c:v>opleiding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Tewerkstelling_detail!$C$218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10"/>
          <c:order val="10"/>
          <c:tx>
            <c:strRef>
              <c:f>Tewerkstelling_detail!$B$219</c:f>
              <c:strCache>
                <c:ptCount val="1"/>
                <c:pt idx="0">
                  <c:v>interm/seizoensarbeider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Tewerkstelling_detail!$C$219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11"/>
          <c:order val="11"/>
          <c:tx>
            <c:strRef>
              <c:f>Tewerkstelling_detail!$B$220</c:f>
              <c:strCache>
                <c:ptCount val="1"/>
                <c:pt idx="0">
                  <c:v>gepensioneerd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Tewerkstelling_detail!$C$220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12"/>
          <c:order val="12"/>
          <c:tx>
            <c:strRef>
              <c:f>Tewerkstelling_detail!$B$221</c:f>
              <c:strCache>
                <c:ptCount val="1"/>
                <c:pt idx="0">
                  <c:v>niet op zoek 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Tewerkstelling_detail!$C$221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13"/>
          <c:order val="13"/>
          <c:tx>
            <c:strRef>
              <c:f>Tewerkstelling_detail!$B$222</c:f>
              <c:strCache>
                <c:ptCount val="1"/>
                <c:pt idx="0">
                  <c:v>pas toegekomen 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Tewerkstelling_detail!$C$222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14"/>
          <c:order val="14"/>
          <c:tx>
            <c:strRef>
              <c:f>Tewerkstelling_detail!$B$223</c:f>
              <c:strCache>
                <c:ptCount val="1"/>
                <c:pt idx="0">
                  <c:v>blanco </c:v>
                </c:pt>
              </c:strCache>
            </c:strRef>
          </c:tx>
          <c:invertIfNegative val="0"/>
          <c:cat>
            <c:strLit>
              <c:ptCount val="1"/>
              <c:pt idx="0">
                <c:v>_x001e_Aantal vermelde antwoorden:121</c:v>
              </c:pt>
            </c:strLit>
          </c:cat>
          <c:val>
            <c:numRef>
              <c:f>Tewerkstelling_detail!$C$223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083200"/>
        <c:axId val="122084736"/>
      </c:barChart>
      <c:catAx>
        <c:axId val="12208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84736"/>
        <c:crosses val="autoZero"/>
        <c:auto val="1"/>
        <c:lblAlgn val="ctr"/>
        <c:lblOffset val="100"/>
        <c:noMultiLvlLbl val="0"/>
      </c:catAx>
      <c:valAx>
        <c:axId val="122084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08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743881794268498E-2"/>
          <c:y val="0.67948211388801605"/>
          <c:w val="0.94593015873015895"/>
          <c:h val="0.303391665868792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Hoe een</a:t>
            </a:r>
            <a:r>
              <a:rPr lang="en-US" sz="1400" baseline="0"/>
              <a:t> woning gevonden? </a:t>
            </a:r>
          </a:p>
        </c:rich>
      </c:tx>
      <c:layout>
        <c:manualLayout>
          <c:xMode val="edge"/>
          <c:yMode val="edge"/>
          <c:x val="0.24187960503929101"/>
          <c:y val="2.822367260539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'Wonen '!$A$2</c:f>
              <c:strCache>
                <c:ptCount val="1"/>
                <c:pt idx="0">
                  <c:v>werkgever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'Wonen '!$A$3</c:f>
              <c:strCache>
                <c:ptCount val="1"/>
                <c:pt idx="0">
                  <c:v>vrienden - kennissen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'!$C$3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'Wonen '!$A$4</c:f>
              <c:strCache>
                <c:ptCount val="1"/>
                <c:pt idx="0">
                  <c:v>Vlaams woningsfonds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'Wonen '!$A$5</c:f>
              <c:strCache>
                <c:ptCount val="1"/>
                <c:pt idx="0">
                  <c:v>te huur bord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4"/>
          <c:order val="4"/>
          <c:tx>
            <c:strRef>
              <c:f>'Wonen '!$A$6</c:f>
              <c:strCache>
                <c:ptCount val="1"/>
                <c:pt idx="0">
                  <c:v>sociale huisvestingsmaatschappij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ser>
          <c:idx val="5"/>
          <c:order val="5"/>
          <c:tx>
            <c:strRef>
              <c:f>'Wonen '!$A$7</c:f>
              <c:strCache>
                <c:ptCount val="1"/>
                <c:pt idx="0">
                  <c:v>maatschappelijk werker - OCMW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'Wonen '!$A$8</c:f>
              <c:strCache>
                <c:ptCount val="1"/>
                <c:pt idx="0">
                  <c:v>internet (Immoweb- Kapaza-...)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'!$C$8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</c:ser>
        <c:ser>
          <c:idx val="7"/>
          <c:order val="7"/>
          <c:tx>
            <c:strRef>
              <c:f>'Wonen '!$A$9</c:f>
              <c:strCache>
                <c:ptCount val="1"/>
                <c:pt idx="0">
                  <c:v>immokantoor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'!$C$9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8"/>
          <c:order val="8"/>
          <c:tx>
            <c:strRef>
              <c:f>'Wonen '!$A$10</c:f>
              <c:strCache>
                <c:ptCount val="1"/>
                <c:pt idx="0">
                  <c:v>familie</c:v>
                </c:pt>
              </c:strCache>
            </c:strRef>
          </c:tx>
          <c:invertIfNegative val="0"/>
          <c:cat>
            <c:strLit>
              <c:ptCount val="1"/>
              <c:pt idx="0">
                <c:v>_x0005_n=177</c:v>
              </c:pt>
            </c:strLit>
          </c:cat>
          <c:val>
            <c:numRef>
              <c:f>'Wonen '!$C$10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2508800"/>
        <c:axId val="122510336"/>
      </c:barChart>
      <c:catAx>
        <c:axId val="12250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510336"/>
        <c:crosses val="autoZero"/>
        <c:auto val="1"/>
        <c:lblAlgn val="ctr"/>
        <c:lblOffset val="100"/>
        <c:noMultiLvlLbl val="0"/>
      </c:catAx>
      <c:valAx>
        <c:axId val="122510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508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rtl="0">
            <a:defRPr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Problemen</a:t>
            </a:r>
            <a:r>
              <a:rPr lang="en-US" sz="1400" baseline="0"/>
              <a:t> bij het vinden van een woning (vermelde antwoorden:56)</a:t>
            </a:r>
            <a:endParaRPr lang="en-US" sz="14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'wonen '!$A$205:$A$210</c:f>
              <c:strCache>
                <c:ptCount val="6"/>
                <c:pt idx="0">
                  <c:v>discriminatie</c:v>
                </c:pt>
                <c:pt idx="1">
                  <c:v>financieel</c:v>
                </c:pt>
                <c:pt idx="2">
                  <c:v>praktisch</c:v>
                </c:pt>
                <c:pt idx="3">
                  <c:v>kwaliteit</c:v>
                </c:pt>
                <c:pt idx="4">
                  <c:v>voorwaarden</c:v>
                </c:pt>
                <c:pt idx="5">
                  <c:v>andere</c:v>
                </c:pt>
              </c:strCache>
            </c:strRef>
          </c:cat>
          <c:val>
            <c:numRef>
              <c:f>'wonen '!$C$205:$C$210</c:f>
              <c:numCache>
                <c:formatCode>0%</c:formatCode>
                <c:ptCount val="6"/>
                <c:pt idx="0">
                  <c:v>0.28571428571428598</c:v>
                </c:pt>
                <c:pt idx="1">
                  <c:v>0.33928571428571402</c:v>
                </c:pt>
                <c:pt idx="2">
                  <c:v>7.1428571428571397E-2</c:v>
                </c:pt>
                <c:pt idx="3">
                  <c:v>5.3571428571428603E-2</c:v>
                </c:pt>
                <c:pt idx="4">
                  <c:v>0.19642857142857101</c:v>
                </c:pt>
                <c:pt idx="5">
                  <c:v>5.3571428571428603E-2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Omgang stress en problemen (n=190)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Sheet1!$H$896</c:f>
              <c:strCache>
                <c:ptCount val="1"/>
                <c:pt idx="0">
                  <c:v>ik heb niemand</c:v>
                </c:pt>
              </c:strCache>
            </c:strRef>
          </c:tx>
          <c:invertIfNegative val="0"/>
          <c:cat>
            <c:strRef>
              <c:f>Sheet1!$G$897:$G$903</c:f>
              <c:strCache>
                <c:ptCount val="7"/>
                <c:pt idx="0">
                  <c:v>Alleenwonend</c:v>
                </c:pt>
                <c:pt idx="1">
                  <c:v>Alleenwonend met kinderen</c:v>
                </c:pt>
                <c:pt idx="2">
                  <c:v>Samenwonend met anderen</c:v>
                </c:pt>
                <c:pt idx="3">
                  <c:v>Samenwonend met familie</c:v>
                </c:pt>
                <c:pt idx="4">
                  <c:v>Samenwonend met familieleden</c:v>
                </c:pt>
                <c:pt idx="5">
                  <c:v>Samenwonend met partner</c:v>
                </c:pt>
                <c:pt idx="6">
                  <c:v>Samenwonend met partner en kinderen</c:v>
                </c:pt>
              </c:strCache>
            </c:strRef>
          </c:cat>
          <c:val>
            <c:numRef>
              <c:f>Sheet1!$H$897:$H$903</c:f>
              <c:numCache>
                <c:formatCode>0%</c:formatCode>
                <c:ptCount val="7"/>
                <c:pt idx="0">
                  <c:v>0.11899999999999999</c:v>
                </c:pt>
                <c:pt idx="1">
                  <c:v>0</c:v>
                </c:pt>
                <c:pt idx="2">
                  <c:v>0</c:v>
                </c:pt>
                <c:pt idx="3">
                  <c:v>6.25E-2</c:v>
                </c:pt>
                <c:pt idx="4">
                  <c:v>0</c:v>
                </c:pt>
                <c:pt idx="5">
                  <c:v>2.5999999999999999E-2</c:v>
                </c:pt>
                <c:pt idx="6">
                  <c:v>1.6E-2</c:v>
                </c:pt>
              </c:numCache>
            </c:numRef>
          </c:val>
        </c:ser>
        <c:ser>
          <c:idx val="1"/>
          <c:order val="1"/>
          <c:tx>
            <c:strRef>
              <c:f>Sheet1!$I$896</c:f>
              <c:strCache>
                <c:ptCount val="1"/>
                <c:pt idx="0">
                  <c:v>liever niet praten</c:v>
                </c:pt>
              </c:strCache>
            </c:strRef>
          </c:tx>
          <c:invertIfNegative val="0"/>
          <c:cat>
            <c:strRef>
              <c:f>Sheet1!$G$897:$G$903</c:f>
              <c:strCache>
                <c:ptCount val="7"/>
                <c:pt idx="0">
                  <c:v>Alleenwonend</c:v>
                </c:pt>
                <c:pt idx="1">
                  <c:v>Alleenwonend met kinderen</c:v>
                </c:pt>
                <c:pt idx="2">
                  <c:v>Samenwonend met anderen</c:v>
                </c:pt>
                <c:pt idx="3">
                  <c:v>Samenwonend met familie</c:v>
                </c:pt>
                <c:pt idx="4">
                  <c:v>Samenwonend met familieleden</c:v>
                </c:pt>
                <c:pt idx="5">
                  <c:v>Samenwonend met partner</c:v>
                </c:pt>
                <c:pt idx="6">
                  <c:v>Samenwonend met partner en kinderen</c:v>
                </c:pt>
              </c:strCache>
            </c:strRef>
          </c:cat>
          <c:val>
            <c:numRef>
              <c:f>Sheet1!$I$897:$I$903</c:f>
              <c:numCache>
                <c:formatCode>0%</c:formatCode>
                <c:ptCount val="7"/>
                <c:pt idx="0">
                  <c:v>0.28599999999999998</c:v>
                </c:pt>
                <c:pt idx="1">
                  <c:v>0.23100000000000001</c:v>
                </c:pt>
                <c:pt idx="2">
                  <c:v>0</c:v>
                </c:pt>
                <c:pt idx="3">
                  <c:v>0.438</c:v>
                </c:pt>
                <c:pt idx="4">
                  <c:v>0</c:v>
                </c:pt>
                <c:pt idx="5">
                  <c:v>0.25600000000000001</c:v>
                </c:pt>
                <c:pt idx="6">
                  <c:v>0.17499999999999999</c:v>
                </c:pt>
              </c:numCache>
            </c:numRef>
          </c:val>
        </c:ser>
        <c:ser>
          <c:idx val="2"/>
          <c:order val="2"/>
          <c:tx>
            <c:strRef>
              <c:f>Sheet1!$J$896</c:f>
              <c:strCache>
                <c:ptCount val="1"/>
                <c:pt idx="0">
                  <c:v>ik praat erover</c:v>
                </c:pt>
              </c:strCache>
            </c:strRef>
          </c:tx>
          <c:invertIfNegative val="0"/>
          <c:cat>
            <c:strRef>
              <c:f>Sheet1!$G$897:$G$903</c:f>
              <c:strCache>
                <c:ptCount val="7"/>
                <c:pt idx="0">
                  <c:v>Alleenwonend</c:v>
                </c:pt>
                <c:pt idx="1">
                  <c:v>Alleenwonend met kinderen</c:v>
                </c:pt>
                <c:pt idx="2">
                  <c:v>Samenwonend met anderen</c:v>
                </c:pt>
                <c:pt idx="3">
                  <c:v>Samenwonend met familie</c:v>
                </c:pt>
                <c:pt idx="4">
                  <c:v>Samenwonend met familieleden</c:v>
                </c:pt>
                <c:pt idx="5">
                  <c:v>Samenwonend met partner</c:v>
                </c:pt>
                <c:pt idx="6">
                  <c:v>Samenwonend met partner en kinderen</c:v>
                </c:pt>
              </c:strCache>
            </c:strRef>
          </c:cat>
          <c:val>
            <c:numRef>
              <c:f>Sheet1!$J$897:$J$903</c:f>
              <c:numCache>
                <c:formatCode>0%</c:formatCode>
                <c:ptCount val="7"/>
                <c:pt idx="0">
                  <c:v>0.59499999999999997</c:v>
                </c:pt>
                <c:pt idx="1">
                  <c:v>0.76900000000000002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  <c:pt idx="5">
                  <c:v>0.71799999999999997</c:v>
                </c:pt>
                <c:pt idx="6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35776"/>
        <c:axId val="119037312"/>
      </c:barChart>
      <c:catAx>
        <c:axId val="11903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nl-BE"/>
          </a:p>
        </c:txPr>
        <c:crossAx val="119037312"/>
        <c:crosses val="autoZero"/>
        <c:auto val="1"/>
        <c:lblAlgn val="ctr"/>
        <c:lblOffset val="100"/>
        <c:noMultiLvlLbl val="0"/>
      </c:catAx>
      <c:valAx>
        <c:axId val="1190373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9035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l">
              <a:defRPr sz="1400"/>
            </a:pPr>
            <a:r>
              <a:rPr lang="en-US" sz="1400"/>
              <a:t>Reden geen vooruitgang</a:t>
            </a:r>
            <a:r>
              <a:rPr lang="en-US" sz="1400" baseline="0"/>
              <a:t> </a:t>
            </a:r>
          </a:p>
          <a:p>
            <a:pPr algn="l">
              <a:defRPr sz="1400"/>
            </a:pPr>
            <a:r>
              <a:rPr lang="en-US" sz="1400" baseline="0"/>
              <a:t>(vermelde antwoorden: 66)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'reden geen vooruitgang'!$B$21:$B$25</c:f>
              <c:strCache>
                <c:ptCount val="5"/>
                <c:pt idx="0">
                  <c:v>geen plaats/wachtlijst</c:v>
                </c:pt>
                <c:pt idx="1">
                  <c:v>geen werk gevonden </c:v>
                </c:pt>
                <c:pt idx="2">
                  <c:v>administratieve problemen </c:v>
                </c:pt>
                <c:pt idx="3">
                  <c:v>geen huisvesting gevonden </c:v>
                </c:pt>
                <c:pt idx="4">
                  <c:v>andere </c:v>
                </c:pt>
              </c:strCache>
            </c:strRef>
          </c:cat>
          <c:val>
            <c:numRef>
              <c:f>'reden geen vooruitgang'!$C$21:$C$25</c:f>
              <c:numCache>
                <c:formatCode>0%</c:formatCode>
                <c:ptCount val="5"/>
                <c:pt idx="0">
                  <c:v>0.3</c:v>
                </c:pt>
                <c:pt idx="1">
                  <c:v>0.26</c:v>
                </c:pt>
                <c:pt idx="2">
                  <c:v>0.18</c:v>
                </c:pt>
                <c:pt idx="3">
                  <c:v>0.09</c:v>
                </c:pt>
                <c:pt idx="4">
                  <c:v>0.17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400" dirty="0" err="1" smtClean="0"/>
              <a:t>Origine</a:t>
            </a:r>
            <a:r>
              <a:rPr lang="en-US" sz="1400" dirty="0" smtClean="0"/>
              <a:t> </a:t>
            </a:r>
            <a:endParaRPr lang="en-US" sz="1400" dirty="0"/>
          </a:p>
        </c:rich>
      </c:tx>
      <c:layout>
        <c:manualLayout>
          <c:xMode val="edge"/>
          <c:yMode val="edge"/>
          <c:x val="0.38301625299231401"/>
          <c:y val="4.234297812279459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Azië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Sheet1!$D$20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Balkan 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Sheet1!$D$21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Sheet1!$C$22</c:f>
              <c:strCache>
                <c:ptCount val="1"/>
                <c:pt idx="0">
                  <c:v>Europa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Sheet1!$C$23</c:f>
              <c:strCache>
                <c:ptCount val="1"/>
                <c:pt idx="0">
                  <c:v>Mahreb 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Sheet1!$D$23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Sheet1!$C$24</c:f>
              <c:strCache>
                <c:ptCount val="1"/>
                <c:pt idx="0">
                  <c:v>Midden-Oosten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5"/>
          <c:order val="5"/>
          <c:tx>
            <c:strRef>
              <c:f>Sheet1!$C$25</c:f>
              <c:strCache>
                <c:ptCount val="1"/>
                <c:pt idx="0">
                  <c:v>Sub-Saharisch Afrika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Sheet1!$D$25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6"/>
          <c:order val="6"/>
          <c:tx>
            <c:strRef>
              <c:f>Sheet1!$C$26</c:f>
              <c:strCache>
                <c:ptCount val="1"/>
                <c:pt idx="0">
                  <c:v>Zuid-Amerika</c:v>
                </c:pt>
              </c:strCache>
            </c:strRef>
          </c:tx>
          <c:invertIfNegative val="0"/>
          <c:cat>
            <c:strLit>
              <c:ptCount val="1"/>
              <c:pt idx="0">
                <c:v>_x0005_n=121</c:v>
              </c:pt>
            </c:strLit>
          </c:cat>
          <c:val>
            <c:numRef>
              <c:f>Sheet1!$D$26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062464"/>
        <c:axId val="112064000"/>
      </c:barChart>
      <c:catAx>
        <c:axId val="112062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2064000"/>
        <c:crosses val="autoZero"/>
        <c:auto val="1"/>
        <c:lblAlgn val="ctr"/>
        <c:lblOffset val="100"/>
        <c:noMultiLvlLbl val="0"/>
      </c:catAx>
      <c:valAx>
        <c:axId val="112064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2062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/>
              <a:t>Verhuisbeweging uit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Sheet1!$C$55</c:f>
              <c:strCache>
                <c:ptCount val="1"/>
                <c:pt idx="0">
                  <c:v>Brussel 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Sheet1!$D$55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Sheet1!$C$56</c:f>
              <c:strCache>
                <c:ptCount val="1"/>
                <c:pt idx="0">
                  <c:v>Buitenland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Sheet1!$D$56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Sheet1!$C$57</c:f>
              <c:strCache>
                <c:ptCount val="1"/>
                <c:pt idx="0">
                  <c:v>Rand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Sheet1!$D$57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Sheet1!$C$58</c:f>
              <c:strCache>
                <c:ptCount val="1"/>
                <c:pt idx="0">
                  <c:v>Vlaanderen 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Sheet1!$D$58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Sheet1!$C$59</c:f>
              <c:strCache>
                <c:ptCount val="1"/>
                <c:pt idx="0">
                  <c:v>Wallonië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Sheet1!$D$59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338496"/>
        <c:axId val="119340032"/>
      </c:barChart>
      <c:catAx>
        <c:axId val="11933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40032"/>
        <c:crosses val="autoZero"/>
        <c:auto val="1"/>
        <c:lblAlgn val="ctr"/>
        <c:lblOffset val="100"/>
        <c:noMultiLvlLbl val="0"/>
      </c:catAx>
      <c:valAx>
        <c:axId val="119340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9338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Gesproken talen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Sheet1!$G$121</c:f>
              <c:strCache>
                <c:ptCount val="1"/>
                <c:pt idx="0">
                  <c:v>Arabisch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Sheet1!$H$121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Sheet1!$G$122</c:f>
              <c:strCache>
                <c:ptCount val="1"/>
                <c:pt idx="0">
                  <c:v>Engels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Sheet1!$H$122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Sheet1!$G$123</c:f>
              <c:strCache>
                <c:ptCount val="1"/>
                <c:pt idx="0">
                  <c:v>Frans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Sheet1!$H$123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</c:ser>
        <c:ser>
          <c:idx val="3"/>
          <c:order val="3"/>
          <c:tx>
            <c:strRef>
              <c:f>Sheet1!$G$124</c:f>
              <c:strCache>
                <c:ptCount val="1"/>
                <c:pt idx="0">
                  <c:v>Nederlands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Sheet1!$H$124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Sheet1!$G$125</c:f>
              <c:strCache>
                <c:ptCount val="1"/>
                <c:pt idx="0">
                  <c:v>Spaans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Sheet1!$H$125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5"/>
          <c:order val="5"/>
          <c:tx>
            <c:strRef>
              <c:f>Sheet1!$G$126</c:f>
              <c:strCache>
                <c:ptCount val="1"/>
                <c:pt idx="0">
                  <c:v>Roemeens</c:v>
                </c:pt>
              </c:strCache>
            </c:strRef>
          </c:tx>
          <c:invertIfNegative val="0"/>
          <c:cat>
            <c:strLit>
              <c:ptCount val="1"/>
              <c:pt idx="0">
                <c:v>_x0005_n=200</c:v>
              </c:pt>
            </c:strLit>
          </c:cat>
          <c:val>
            <c:numRef>
              <c:f>Sheet1!$H$126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095488"/>
        <c:axId val="120097024"/>
      </c:barChart>
      <c:catAx>
        <c:axId val="12009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097024"/>
        <c:crosses val="autoZero"/>
        <c:auto val="1"/>
        <c:lblAlgn val="ctr"/>
        <c:lblOffset val="100"/>
        <c:noMultiLvlLbl val="0"/>
      </c:catAx>
      <c:valAx>
        <c:axId val="120097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095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Redenen om een</a:t>
            </a:r>
            <a:r>
              <a:rPr lang="en-US" sz="1400" baseline="0"/>
              <a:t> cursus NT2 te starten</a:t>
            </a:r>
            <a:endParaRPr lang="en-US" sz="1400"/>
          </a:p>
        </c:rich>
      </c:tx>
      <c:layout>
        <c:manualLayout>
          <c:xMode val="edge"/>
          <c:yMode val="edge"/>
          <c:x val="0.14320559768627"/>
          <c:y val="2.74019523891077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'NT2'!$B$25</c:f>
              <c:strCache>
                <c:ptCount val="1"/>
                <c:pt idx="0">
                  <c:v>werk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'NT2'!$D$25</c:f>
              <c:numCache>
                <c:formatCode>0%</c:formatCode>
                <c:ptCount val="1"/>
                <c:pt idx="0">
                  <c:v>0.244131455399061</c:v>
                </c:pt>
              </c:numCache>
            </c:numRef>
          </c:val>
        </c:ser>
        <c:ser>
          <c:idx val="1"/>
          <c:order val="1"/>
          <c:tx>
            <c:strRef>
              <c:f>'NT2'!$B$26</c:f>
              <c:strCache>
                <c:ptCount val="1"/>
                <c:pt idx="0">
                  <c:v>vlotter communiceren (algemeen)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'NT2'!$D$26</c:f>
              <c:numCache>
                <c:formatCode>0%</c:formatCode>
                <c:ptCount val="1"/>
                <c:pt idx="0">
                  <c:v>0.20657276995305199</c:v>
                </c:pt>
              </c:numCache>
            </c:numRef>
          </c:val>
        </c:ser>
        <c:ser>
          <c:idx val="2"/>
          <c:order val="2"/>
          <c:tx>
            <c:strRef>
              <c:f>'NT2'!$B$27</c:f>
              <c:strCache>
                <c:ptCount val="1"/>
                <c:pt idx="0">
                  <c:v>Nederlandstalige gemeente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'NT2'!$D$27</c:f>
              <c:numCache>
                <c:formatCode>0%</c:formatCode>
                <c:ptCount val="1"/>
                <c:pt idx="0">
                  <c:v>0.107981220657277</c:v>
                </c:pt>
              </c:numCache>
            </c:numRef>
          </c:val>
        </c:ser>
        <c:ser>
          <c:idx val="3"/>
          <c:order val="3"/>
          <c:tx>
            <c:strRef>
              <c:f>'NT2'!$B$28</c:f>
              <c:strCache>
                <c:ptCount val="1"/>
                <c:pt idx="0">
                  <c:v>kinderen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'NT2'!$D$28</c:f>
              <c:numCache>
                <c:formatCode>0%</c:formatCode>
                <c:ptCount val="1"/>
                <c:pt idx="0">
                  <c:v>5.63380281690141E-2</c:v>
                </c:pt>
              </c:numCache>
            </c:numRef>
          </c:val>
        </c:ser>
        <c:ser>
          <c:idx val="4"/>
          <c:order val="4"/>
          <c:tx>
            <c:strRef>
              <c:f>'NT2'!$B$29</c:f>
              <c:strCache>
                <c:ptCount val="1"/>
                <c:pt idx="0">
                  <c:v>integratie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'NT2'!$D$29</c:f>
              <c:numCache>
                <c:formatCode>0%</c:formatCode>
                <c:ptCount val="1"/>
                <c:pt idx="0">
                  <c:v>0.117370892018779</c:v>
                </c:pt>
              </c:numCache>
            </c:numRef>
          </c:val>
        </c:ser>
        <c:ser>
          <c:idx val="5"/>
          <c:order val="5"/>
          <c:tx>
            <c:strRef>
              <c:f>'NT2'!$B$30</c:f>
              <c:strCache>
                <c:ptCount val="1"/>
                <c:pt idx="0">
                  <c:v>verplicht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'NT2'!$D$30</c:f>
              <c:numCache>
                <c:formatCode>0%</c:formatCode>
                <c:ptCount val="1"/>
                <c:pt idx="0">
                  <c:v>5.16431924882629E-2</c:v>
                </c:pt>
              </c:numCache>
            </c:numRef>
          </c:val>
        </c:ser>
        <c:ser>
          <c:idx val="6"/>
          <c:order val="6"/>
          <c:tx>
            <c:strRef>
              <c:f>'NT2'!$B$31</c:f>
              <c:strCache>
                <c:ptCount val="1"/>
                <c:pt idx="0">
                  <c:v>interesse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'NT2'!$D$31</c:f>
              <c:numCache>
                <c:formatCode>0%</c:formatCode>
                <c:ptCount val="1"/>
                <c:pt idx="0">
                  <c:v>3.7558685446009397E-2</c:v>
                </c:pt>
              </c:numCache>
            </c:numRef>
          </c:val>
        </c:ser>
        <c:ser>
          <c:idx val="7"/>
          <c:order val="7"/>
          <c:tx>
            <c:strRef>
              <c:f>'NT2'!$B$32</c:f>
              <c:strCache>
                <c:ptCount val="1"/>
                <c:pt idx="0">
                  <c:v>tweetalig zijn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'NT2'!$D$32</c:f>
              <c:numCache>
                <c:formatCode>0%</c:formatCode>
                <c:ptCount val="1"/>
                <c:pt idx="0">
                  <c:v>3.7558685446009397E-2</c:v>
                </c:pt>
              </c:numCache>
            </c:numRef>
          </c:val>
        </c:ser>
        <c:ser>
          <c:idx val="8"/>
          <c:order val="8"/>
          <c:tx>
            <c:strRef>
              <c:f>'NT2'!$B$33</c:f>
              <c:strCache>
                <c:ptCount val="1"/>
                <c:pt idx="0">
                  <c:v>communiceren gemeentediensten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'NT2'!$D$33</c:f>
              <c:numCache>
                <c:formatCode>0%</c:formatCode>
                <c:ptCount val="1"/>
                <c:pt idx="0">
                  <c:v>3.2863849765258198E-2</c:v>
                </c:pt>
              </c:numCache>
            </c:numRef>
          </c:val>
        </c:ser>
        <c:ser>
          <c:idx val="9"/>
          <c:order val="9"/>
          <c:tx>
            <c:strRef>
              <c:f>'NT2'!$B$34</c:f>
              <c:strCache>
                <c:ptCount val="1"/>
                <c:pt idx="0">
                  <c:v>andere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antwoorden:213</c:v>
              </c:pt>
            </c:strLit>
          </c:cat>
          <c:val>
            <c:numRef>
              <c:f>'NT2'!$D$34</c:f>
              <c:numCache>
                <c:formatCode>0%</c:formatCode>
                <c:ptCount val="1"/>
                <c:pt idx="0">
                  <c:v>0.107981220657277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568640"/>
        <c:axId val="121181312"/>
      </c:barChart>
      <c:catAx>
        <c:axId val="12156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181312"/>
        <c:crosses val="autoZero"/>
        <c:auto val="1"/>
        <c:lblAlgn val="ctr"/>
        <c:lblOffset val="100"/>
        <c:noMultiLvlLbl val="0"/>
      </c:catAx>
      <c:valAx>
        <c:axId val="121181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568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NT2 afgerond,</a:t>
            </a:r>
            <a:r>
              <a:rPr lang="en-US" sz="1400" baseline="0"/>
              <a:t> on hold of stopgezet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NL_gestopt!$I$205</c:f>
              <c:strCache>
                <c:ptCount val="1"/>
                <c:pt idx="0">
                  <c:v>certificaat behaald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NL_gestopt!$K$205</c:f>
              <c:numCache>
                <c:formatCode>0%</c:formatCode>
                <c:ptCount val="1"/>
                <c:pt idx="0">
                  <c:v>0.19672131147541</c:v>
                </c:pt>
              </c:numCache>
            </c:numRef>
          </c:val>
        </c:ser>
        <c:ser>
          <c:idx val="1"/>
          <c:order val="1"/>
          <c:tx>
            <c:strRef>
              <c:f>NL_gestopt!$I$206</c:f>
              <c:strCache>
                <c:ptCount val="1"/>
                <c:pt idx="0">
                  <c:v>openbaar vervoer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NL_gestopt!$K$206</c:f>
              <c:numCache>
                <c:formatCode>0%</c:formatCode>
                <c:ptCount val="1"/>
                <c:pt idx="0">
                  <c:v>3.2786885245901599E-2</c:v>
                </c:pt>
              </c:numCache>
            </c:numRef>
          </c:val>
        </c:ser>
        <c:ser>
          <c:idx val="2"/>
          <c:order val="2"/>
          <c:tx>
            <c:strRef>
              <c:f>NL_gestopt!$I$207</c:f>
              <c:strCache>
                <c:ptCount val="1"/>
                <c:pt idx="0">
                  <c:v>financieel (cursus of transport)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NL_gestopt!$K$207</c:f>
              <c:numCache>
                <c:formatCode>0%</c:formatCode>
                <c:ptCount val="1"/>
                <c:pt idx="0">
                  <c:v>5.7377049180327898E-2</c:v>
                </c:pt>
              </c:numCache>
            </c:numRef>
          </c:val>
        </c:ser>
        <c:ser>
          <c:idx val="3"/>
          <c:order val="3"/>
          <c:tx>
            <c:strRef>
              <c:f>NL_gestopt!$I$208</c:f>
              <c:strCache>
                <c:ptCount val="1"/>
                <c:pt idx="0">
                  <c:v>lesmoment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NL_gestopt!$K$208</c:f>
              <c:numCache>
                <c:formatCode>0%</c:formatCode>
                <c:ptCount val="1"/>
                <c:pt idx="0">
                  <c:v>0.286885245901639</c:v>
                </c:pt>
              </c:numCache>
            </c:numRef>
          </c:val>
        </c:ser>
        <c:ser>
          <c:idx val="4"/>
          <c:order val="4"/>
          <c:tx>
            <c:strRef>
              <c:f>NL_gestopt!$I$209</c:f>
              <c:strCache>
                <c:ptCount val="1"/>
                <c:pt idx="0">
                  <c:v>kinderopvang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NL_gestopt!$K$209</c:f>
              <c:numCache>
                <c:formatCode>0%</c:formatCode>
                <c:ptCount val="1"/>
                <c:pt idx="0">
                  <c:v>9.0163934426229497E-2</c:v>
                </c:pt>
              </c:numCache>
            </c:numRef>
          </c:val>
        </c:ser>
        <c:ser>
          <c:idx val="5"/>
          <c:order val="5"/>
          <c:tx>
            <c:strRef>
              <c:f>NL_gestopt!$I$210</c:f>
              <c:strCache>
                <c:ptCount val="1"/>
                <c:pt idx="0">
                  <c:v>documenten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NL_gestopt!$K$210</c:f>
              <c:numCache>
                <c:formatCode>0%</c:formatCode>
                <c:ptCount val="1"/>
                <c:pt idx="0">
                  <c:v>1.63934426229508E-2</c:v>
                </c:pt>
              </c:numCache>
            </c:numRef>
          </c:val>
        </c:ser>
        <c:ser>
          <c:idx val="6"/>
          <c:order val="6"/>
          <c:tx>
            <c:strRef>
              <c:f>NL_gestopt!$I$211</c:f>
              <c:strCache>
                <c:ptCount val="1"/>
                <c:pt idx="0">
                  <c:v>geen tijd (niet gespec.)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NL_gestopt!$K$211</c:f>
              <c:numCache>
                <c:formatCode>0%</c:formatCode>
                <c:ptCount val="1"/>
                <c:pt idx="0">
                  <c:v>8.1967213114754106E-2</c:v>
                </c:pt>
              </c:numCache>
            </c:numRef>
          </c:val>
        </c:ser>
        <c:ser>
          <c:idx val="7"/>
          <c:order val="7"/>
          <c:tx>
            <c:strRef>
              <c:f>NL_gestopt!$I$212</c:f>
              <c:strCache>
                <c:ptCount val="1"/>
                <c:pt idx="0">
                  <c:v>niet nodig /al geleerd op school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NL_gestopt!$K$212</c:f>
              <c:numCache>
                <c:formatCode>0%</c:formatCode>
                <c:ptCount val="1"/>
                <c:pt idx="0">
                  <c:v>4.0983606557376998E-2</c:v>
                </c:pt>
              </c:numCache>
            </c:numRef>
          </c:val>
        </c:ser>
        <c:ser>
          <c:idx val="8"/>
          <c:order val="8"/>
          <c:tx>
            <c:strRef>
              <c:f>NL_gestopt!$I$213</c:f>
              <c:strCache>
                <c:ptCount val="1"/>
                <c:pt idx="0">
                  <c:v>andere taal leren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NL_gestopt!$K$213</c:f>
              <c:numCache>
                <c:formatCode>0%</c:formatCode>
                <c:ptCount val="1"/>
                <c:pt idx="0">
                  <c:v>1.63934426229508E-2</c:v>
                </c:pt>
              </c:numCache>
            </c:numRef>
          </c:val>
        </c:ser>
        <c:ser>
          <c:idx val="9"/>
          <c:order val="9"/>
          <c:tx>
            <c:strRef>
              <c:f>NL_gestopt!$I$214</c:f>
              <c:strCache>
                <c:ptCount val="1"/>
                <c:pt idx="0">
                  <c:v>werk, opleiding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NL_gestopt!$K$214</c:f>
              <c:numCache>
                <c:formatCode>0%</c:formatCode>
                <c:ptCount val="1"/>
                <c:pt idx="0">
                  <c:v>9.8360655737704902E-2</c:v>
                </c:pt>
              </c:numCache>
            </c:numRef>
          </c:val>
        </c:ser>
        <c:ser>
          <c:idx val="10"/>
          <c:order val="10"/>
          <c:tx>
            <c:strRef>
              <c:f>NL_gestopt!$I$215</c:f>
              <c:strCache>
                <c:ptCount val="1"/>
                <c:pt idx="0">
                  <c:v>nog maar pas verhuisd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NL_gestopt!$K$215</c:f>
              <c:numCache>
                <c:formatCode>0%</c:formatCode>
                <c:ptCount val="1"/>
                <c:pt idx="0">
                  <c:v>4.0983606557376998E-2</c:v>
                </c:pt>
              </c:numCache>
            </c:numRef>
          </c:val>
        </c:ser>
        <c:ser>
          <c:idx val="11"/>
          <c:order val="11"/>
          <c:tx>
            <c:strRef>
              <c:f>NL_gestopt!$I$216</c:f>
              <c:strCache>
                <c:ptCount val="1"/>
                <c:pt idx="0">
                  <c:v>andere</c:v>
                </c:pt>
              </c:strCache>
            </c:strRef>
          </c:tx>
          <c:invertIfNegative val="0"/>
          <c:cat>
            <c:strLit>
              <c:ptCount val="1"/>
              <c:pt idx="0">
                <c:v>_x0017_Vermelde antwoorden:122</c:v>
              </c:pt>
            </c:strLit>
          </c:cat>
          <c:val>
            <c:numRef>
              <c:f>NL_gestopt!$K$216</c:f>
              <c:numCache>
                <c:formatCode>0%</c:formatCode>
                <c:ptCount val="1"/>
                <c:pt idx="0">
                  <c:v>4.0983606557376998E-2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296384"/>
        <c:axId val="121297920"/>
      </c:barChart>
      <c:catAx>
        <c:axId val="12129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1297920"/>
        <c:crosses val="autoZero"/>
        <c:auto val="1"/>
        <c:lblAlgn val="ctr"/>
        <c:lblOffset val="100"/>
        <c:noMultiLvlLbl val="0"/>
      </c:catAx>
      <c:valAx>
        <c:axId val="121297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296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rtl="0">
            <a:defRPr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Drempels</a:t>
            </a:r>
            <a:r>
              <a:rPr lang="en-US" sz="1400" baseline="0" dirty="0"/>
              <a:t> om NT2 </a:t>
            </a:r>
            <a:r>
              <a:rPr lang="en-US" sz="1400" baseline="0" dirty="0" err="1"/>
              <a:t>te</a:t>
            </a:r>
            <a:r>
              <a:rPr lang="en-US" sz="1400" baseline="0" dirty="0"/>
              <a:t> </a:t>
            </a:r>
            <a:r>
              <a:rPr lang="en-US" sz="1400" baseline="0" dirty="0" err="1"/>
              <a:t>herstarten</a:t>
            </a:r>
            <a:r>
              <a:rPr lang="en-US" sz="1400" baseline="0" dirty="0"/>
              <a:t> (</a:t>
            </a:r>
            <a:r>
              <a:rPr lang="en-US" sz="1400" baseline="0" dirty="0" err="1" smtClean="0"/>
              <a:t>vermelde</a:t>
            </a:r>
            <a:r>
              <a:rPr lang="en-US" sz="1400" baseline="0" dirty="0" smtClean="0"/>
              <a:t> </a:t>
            </a:r>
            <a:r>
              <a:rPr lang="en-US" sz="1400" baseline="0" dirty="0"/>
              <a:t>antwoorden:79) </a:t>
            </a:r>
            <a:endParaRPr lang="en-US" sz="1400" dirty="0"/>
          </a:p>
        </c:rich>
      </c:tx>
      <c:layout>
        <c:manualLayout>
          <c:xMode val="edge"/>
          <c:yMode val="edge"/>
          <c:x val="0.159968015841286"/>
          <c:y val="3.763820277581739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57969005921601E-2"/>
          <c:y val="0.26158513883717999"/>
          <c:w val="0.66856494897316399"/>
          <c:h val="0.677252781652117"/>
        </c:manualLayout>
      </c:layout>
      <c:pie3DChart>
        <c:varyColors val="1"/>
        <c:ser>
          <c:idx val="0"/>
          <c:order val="0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NL_gestopt!$I$263:$I$270</c:f>
              <c:strCache>
                <c:ptCount val="8"/>
                <c:pt idx="0">
                  <c:v>openbaar vervoer</c:v>
                </c:pt>
                <c:pt idx="1">
                  <c:v>financieel </c:v>
                </c:pt>
                <c:pt idx="2">
                  <c:v>lesmoment </c:v>
                </c:pt>
                <c:pt idx="3">
                  <c:v>kinderopvang </c:v>
                </c:pt>
                <c:pt idx="4">
                  <c:v>werk </c:v>
                </c:pt>
                <c:pt idx="5">
                  <c:v>geen tijd </c:v>
                </c:pt>
                <c:pt idx="6">
                  <c:v>niets, ik ga starten </c:v>
                </c:pt>
                <c:pt idx="7">
                  <c:v>andere</c:v>
                </c:pt>
              </c:strCache>
            </c:strRef>
          </c:cat>
          <c:val>
            <c:numRef>
              <c:f>NL_gestopt!$J$263:$J$270</c:f>
              <c:numCache>
                <c:formatCode>General</c:formatCode>
                <c:ptCount val="8"/>
                <c:pt idx="0">
                  <c:v>13</c:v>
                </c:pt>
                <c:pt idx="1">
                  <c:v>25</c:v>
                </c:pt>
                <c:pt idx="2">
                  <c:v>21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81836390710695"/>
          <c:y val="0.24604771326359601"/>
          <c:w val="0.27154265873015898"/>
          <c:h val="0.712989259259259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Plaats</a:t>
            </a:r>
            <a:r>
              <a:rPr lang="en-US" dirty="0"/>
              <a:t> school </a:t>
            </a:r>
            <a:r>
              <a:rPr lang="en-US" dirty="0" err="1" smtClean="0"/>
              <a:t>totaal</a:t>
            </a:r>
            <a:r>
              <a:rPr lang="en-US" baseline="0" dirty="0" smtClean="0"/>
              <a:t> 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Sheet1!$C$260</c:f>
              <c:strCache>
                <c:ptCount val="1"/>
                <c:pt idx="0">
                  <c:v>Brussel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Sheet1!$G$260</c:f>
              <c:numCache>
                <c:formatCode>0%</c:formatCode>
                <c:ptCount val="1"/>
                <c:pt idx="0">
                  <c:v>0.61184210526315796</c:v>
                </c:pt>
              </c:numCache>
            </c:numRef>
          </c:val>
        </c:ser>
        <c:ser>
          <c:idx val="1"/>
          <c:order val="1"/>
          <c:tx>
            <c:strRef>
              <c:f>Sheet1!$C$261</c:f>
              <c:strCache>
                <c:ptCount val="1"/>
                <c:pt idx="0">
                  <c:v>Europese school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Sheet1!$G$261</c:f>
              <c:numCache>
                <c:formatCode>0%</c:formatCode>
                <c:ptCount val="1"/>
                <c:pt idx="0">
                  <c:v>6.5789473684210497E-3</c:v>
                </c:pt>
              </c:numCache>
            </c:numRef>
          </c:val>
        </c:ser>
        <c:ser>
          <c:idx val="2"/>
          <c:order val="2"/>
          <c:tx>
            <c:strRef>
              <c:f>Sheet1!$C$262</c:f>
              <c:strCache>
                <c:ptCount val="1"/>
                <c:pt idx="0">
                  <c:v>Rand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Sheet1!$G$262</c:f>
              <c:numCache>
                <c:formatCode>0%</c:formatCode>
                <c:ptCount val="1"/>
                <c:pt idx="0">
                  <c:v>0.36184210526315802</c:v>
                </c:pt>
              </c:numCache>
            </c:numRef>
          </c:val>
        </c:ser>
        <c:ser>
          <c:idx val="3"/>
          <c:order val="3"/>
          <c:tx>
            <c:strRef>
              <c:f>Sheet1!$C$263</c:f>
              <c:strCache>
                <c:ptCount val="1"/>
                <c:pt idx="0">
                  <c:v>Wallonië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Sheet1!$G$263</c:f>
              <c:numCache>
                <c:formatCode>0%</c:formatCode>
                <c:ptCount val="1"/>
                <c:pt idx="0">
                  <c:v>1.9736842105263198E-2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1418880"/>
        <c:axId val="121420416"/>
      </c:barChart>
      <c:catAx>
        <c:axId val="12141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420416"/>
        <c:crosses val="autoZero"/>
        <c:auto val="1"/>
        <c:lblAlgn val="ctr"/>
        <c:lblOffset val="100"/>
        <c:noMultiLvlLbl val="0"/>
      </c:catAx>
      <c:valAx>
        <c:axId val="121420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418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Taal van de school</a:t>
            </a:r>
            <a:r>
              <a:rPr lang="en-US" sz="1400" baseline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Sheet1!$C$322</c:f>
              <c:strCache>
                <c:ptCount val="1"/>
                <c:pt idx="0">
                  <c:v>Franstalig 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Sheet1!$I$322</c:f>
              <c:numCache>
                <c:formatCode>0%</c:formatCode>
                <c:ptCount val="1"/>
                <c:pt idx="0">
                  <c:v>0.29605263157894701</c:v>
                </c:pt>
              </c:numCache>
            </c:numRef>
          </c:val>
        </c:ser>
        <c:ser>
          <c:idx val="1"/>
          <c:order val="1"/>
          <c:tx>
            <c:strRef>
              <c:f>Sheet1!$C$323</c:f>
              <c:strCache>
                <c:ptCount val="1"/>
                <c:pt idx="0">
                  <c:v>Nederlandstalig 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Sheet1!$I$323</c:f>
              <c:numCache>
                <c:formatCode>0%</c:formatCode>
                <c:ptCount val="1"/>
                <c:pt idx="0">
                  <c:v>0.50657894736842102</c:v>
                </c:pt>
              </c:numCache>
            </c:numRef>
          </c:val>
        </c:ser>
        <c:ser>
          <c:idx val="2"/>
          <c:order val="2"/>
          <c:tx>
            <c:strRef>
              <c:f>Sheet1!$C$324</c:f>
              <c:strCache>
                <c:ptCount val="1"/>
                <c:pt idx="0">
                  <c:v>Europese school 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Sheet1!$I$324</c:f>
              <c:numCache>
                <c:formatCode>0%</c:formatCode>
                <c:ptCount val="1"/>
                <c:pt idx="0">
                  <c:v>6.5789473684210497E-3</c:v>
                </c:pt>
              </c:numCache>
            </c:numRef>
          </c:val>
        </c:ser>
        <c:ser>
          <c:idx val="3"/>
          <c:order val="3"/>
          <c:tx>
            <c:strRef>
              <c:f>Sheet1!$C$325</c:f>
              <c:strCache>
                <c:ptCount val="1"/>
                <c:pt idx="0">
                  <c:v>Onbekend </c:v>
                </c:pt>
              </c:strCache>
            </c:strRef>
          </c:tx>
          <c:invertIfNegative val="0"/>
          <c:cat>
            <c:strLit>
              <c:ptCount val="1"/>
              <c:pt idx="0">
                <c:v>_x0005_n=152</c:v>
              </c:pt>
            </c:strLit>
          </c:cat>
          <c:val>
            <c:numRef>
              <c:f>Sheet1!$I$325</c:f>
              <c:numCache>
                <c:formatCode>0%</c:formatCode>
                <c:ptCount val="1"/>
                <c:pt idx="0">
                  <c:v>0.19078947368421101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376960"/>
        <c:axId val="122378496"/>
      </c:barChart>
      <c:catAx>
        <c:axId val="12237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378496"/>
        <c:crosses val="autoZero"/>
        <c:auto val="1"/>
        <c:lblAlgn val="ctr"/>
        <c:lblOffset val="100"/>
        <c:noMultiLvlLbl val="0"/>
      </c:catAx>
      <c:valAx>
        <c:axId val="122378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376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00F7F-5368-420A-83EA-5FD674DCE95D}" type="datetimeFigureOut">
              <a:rPr lang="nl-BE" smtClean="0"/>
              <a:t>14/11/2014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11CB3-571D-436C-9AD1-972BAE57B43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14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91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Resultaat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rechtstreeks</a:t>
            </a:r>
            <a:r>
              <a:rPr lang="en-US" baseline="0" dirty="0" smtClean="0"/>
              <a:t> via excel (</a:t>
            </a:r>
            <a:r>
              <a:rPr lang="en-US" baseline="0" dirty="0" err="1" smtClean="0"/>
              <a:t>turven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151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Opmerking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rechte</a:t>
            </a:r>
            <a:r>
              <a:rPr lang="en-US" baseline="0" dirty="0" smtClean="0"/>
              <a:t> telling in excel,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Nvivo</a:t>
            </a:r>
            <a:r>
              <a:rPr lang="en-US" baseline="0" dirty="0" smtClean="0"/>
              <a:t>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96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24,4% 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uiteenlopende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meesten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specifiëren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enkele</a:t>
            </a:r>
            <a:r>
              <a:rPr lang="en-US" baseline="0" dirty="0" smtClean="0"/>
              <a:t> (3) </a:t>
            </a:r>
            <a:r>
              <a:rPr lang="en-US" baseline="0" dirty="0" err="1" smtClean="0"/>
              <a:t>verwijzen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religie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anderen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muziek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besluisteren</a:t>
            </a:r>
            <a:r>
              <a:rPr lang="en-US" baseline="0" dirty="0" smtClean="0"/>
              <a:t> (2) </a:t>
            </a:r>
            <a:r>
              <a:rPr lang="en-US" baseline="0" dirty="0" err="1" smtClean="0"/>
              <a:t>ofgaan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buitenshuis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98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Opmerken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25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5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690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09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V571 en V578b:</a:t>
            </a:r>
            <a:r>
              <a:rPr lang="en-US" baseline="0" dirty="0" smtClean="0"/>
              <a:t> n= 199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38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V579=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bron</a:t>
            </a:r>
            <a:r>
              <a:rPr lang="en-US" baseline="0" dirty="0" smtClean="0"/>
              <a:t>: 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747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dirty="0" smtClean="0"/>
              <a:t>Redenen</a:t>
            </a:r>
            <a:r>
              <a:rPr lang="nl-BE" altLang="nl-BE" baseline="0" dirty="0" smtClean="0"/>
              <a:t> (meldingen:91) </a:t>
            </a:r>
            <a:endParaRPr lang="nl-BE" altLang="nl-BE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7D5074-C12C-44B4-A7A7-499C961C7E51}" type="slidenum">
              <a:rPr lang="en-US" altLang="nl-BE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11CB3-571D-436C-9AD1-972BAE57B43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76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6291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34279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8739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69628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1830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5841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89241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550480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13334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7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9951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0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13679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0806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6860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6168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1385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34089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491975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274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3120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457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971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205948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8318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97022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229094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311149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0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6459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16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0018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61397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8041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3068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486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6279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726038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6947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0122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6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6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57678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04262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7938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8336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8051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6253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3460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0796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079142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799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662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3670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3669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8271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13910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7365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5905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4550732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475588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23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3146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77514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6049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216741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1269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586047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6795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072667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443061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2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9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93209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69686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3112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30668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8785146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2905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7953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218028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615105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0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99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3651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4116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3175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98425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4440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0980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863689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715692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896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0365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4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82595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7029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68686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0507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7428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8290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56859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659934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4091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0498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7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1014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2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679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93654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8732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99883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3946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84951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8420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96582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17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2572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27032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04366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8702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43306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12236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4408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28813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1898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6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6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36473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7687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84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08856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8706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3163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78578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22096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917881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45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6918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17753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7223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9672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901014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749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742557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537648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34598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53983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4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340977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5538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48146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49451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30340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19192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27531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7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01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56321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9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7619C-A6E2-4272-8A13-273D0E205A6D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AD42FC-C79C-43AE-A5ED-8D088BA8F7DA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73415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305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3320A9-6C09-4C28-9F61-419AF8D9F06B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AD47C-C597-4DC1-8AF8-9AA0BE47F4FD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8903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2B7AD-1B35-432B-A604-09FD8BDD4B3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87212-3A82-4FF3-9A6A-0C9B68B73F5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375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00F5F-6427-41C3-A08F-8DBA3DCBF75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0FFBE-95EE-4FB6-9F57-FD70945676B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61065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4915E-9323-42A4-BDEB-5EC223BF38C3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7D0FB5-DCC7-49EA-9FF0-837DCA9D5A64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80106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0A1ED-6FF7-49C4-B3D0-97B5D006AF5C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C8739-7C75-46F4-B2A3-CF2F65624AB3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1231828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733DF-87C1-4037-BBEE-3CD6F7311B44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77F6B4-6723-46E9-B2A6-F551F0EC67DB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7106151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BFF2D-8FF3-4519-9362-DDEE74392DB8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93DBF-20CE-41CA-94CE-E250575F82E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34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FF22-46F1-4A3B-BD2B-3665EA4CDA47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C64C8-EF58-4BA4-9AE8-C47576D34D9E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23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18133-77A9-4D20-87F5-B76F1209FCB2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66E01-7253-4C90-979E-C5FFC83BD80F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244447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Oval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717F6-DA41-4645-A7CB-F44DA783BC82}" type="slidenum">
              <a:rPr lang="en-US" altLang="nl-BE"/>
              <a:pPr>
                <a:defRPr/>
              </a:pPr>
              <a:t>‹nr.›</a:t>
            </a:fld>
            <a:endParaRPr lang="en-US" altLang="nl-BE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6002A-2D96-4335-8B3A-AD8898FBC5CF}" type="datetimeFigureOut">
              <a:rPr lang="en-US" altLang="nl-BE"/>
              <a:pPr>
                <a:defRPr/>
              </a:pPr>
              <a:t>11/14/2014</a:t>
            </a:fld>
            <a:endParaRPr lang="en-US" altLang="nl-BE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0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231869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40457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26815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155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21086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17736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5080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20641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7071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34764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797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174412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1766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41934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220125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10901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393502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altLang="nl-BE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98906-71F9-478A-84B6-6A3B202294F6}" type="datetimeFigureOut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11/14/2014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5C8A4-FAD1-4FE4-ADFC-15B605B198AF}" type="slidenum">
              <a:rPr lang="en-US" altLang="nl-BE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BE">
              <a:ea typeface="MS PGothic" pitchFamily="34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title style</a:t>
            </a:r>
            <a:endParaRPr lang="en-US" altLang="nl-BE" smtClean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Click to edit Master text styles</a:t>
            </a:r>
          </a:p>
          <a:p>
            <a:pPr lvl="1"/>
            <a:r>
              <a:rPr lang="nl-BE" altLang="nl-BE" smtClean="0"/>
              <a:t>Second level</a:t>
            </a:r>
          </a:p>
          <a:p>
            <a:pPr lvl="2"/>
            <a:r>
              <a:rPr lang="nl-BE" altLang="nl-BE" smtClean="0"/>
              <a:t>Third level</a:t>
            </a:r>
          </a:p>
          <a:p>
            <a:pPr lvl="3"/>
            <a:r>
              <a:rPr lang="nl-BE" altLang="nl-BE" smtClean="0"/>
              <a:t>Fourth level</a:t>
            </a:r>
          </a:p>
          <a:p>
            <a:pPr lvl="4"/>
            <a:r>
              <a:rPr lang="nl-BE" altLang="nl-BE" smtClean="0"/>
              <a:t>Fifth level</a:t>
            </a:r>
            <a:endParaRPr lang="en-US" altLang="nl-BE" smtClean="0"/>
          </a:p>
        </p:txBody>
      </p:sp>
    </p:spTree>
    <p:extLst>
      <p:ext uri="{BB962C8B-B14F-4D97-AF65-F5344CB8AC3E}">
        <p14:creationId xmlns:p14="http://schemas.microsoft.com/office/powerpoint/2010/main" val="29108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320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BE" dirty="0" smtClean="0">
                <a:ea typeface="+mn-ea"/>
                <a:cs typeface="+mn-cs"/>
              </a:rPr>
              <a:t>Behoefteonderzoek rond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 </a:t>
            </a:r>
            <a:r>
              <a:rPr lang="en-US" dirty="0" err="1" smtClean="0">
                <a:ea typeface="+mn-ea"/>
                <a:cs typeface="+mn-cs"/>
              </a:rPr>
              <a:t>aard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 </a:t>
            </a:r>
            <a:r>
              <a:rPr lang="en-US" dirty="0" err="1" smtClean="0">
                <a:ea typeface="+mn-ea"/>
                <a:cs typeface="+mn-cs"/>
              </a:rPr>
              <a:t>gevolgen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Van de </a:t>
            </a:r>
            <a:r>
              <a:rPr lang="en-US" dirty="0" err="1" smtClean="0">
                <a:ea typeface="+mn-ea"/>
                <a:cs typeface="+mn-cs"/>
              </a:rPr>
              <a:t>instroom</a:t>
            </a:r>
            <a:r>
              <a:rPr lang="en-US" dirty="0" smtClean="0">
                <a:ea typeface="+mn-ea"/>
                <a:cs typeface="+mn-cs"/>
              </a:rPr>
              <a:t> van </a:t>
            </a:r>
            <a:r>
              <a:rPr lang="en-US" dirty="0" err="1" smtClean="0">
                <a:ea typeface="+mn-ea"/>
                <a:cs typeface="+mn-cs"/>
              </a:rPr>
              <a:t>Nieuwe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inwoners</a:t>
            </a:r>
            <a:r>
              <a:rPr lang="en-US" dirty="0" smtClean="0">
                <a:ea typeface="+mn-ea"/>
                <a:cs typeface="+mn-cs"/>
              </a:rPr>
              <a:t> in de </a:t>
            </a:r>
            <a:r>
              <a:rPr lang="en-US" dirty="0" err="1" smtClean="0">
                <a:ea typeface="+mn-ea"/>
                <a:cs typeface="+mn-cs"/>
              </a:rPr>
              <a:t>vlaamse</a:t>
            </a:r>
            <a:r>
              <a:rPr lang="en-US" dirty="0" smtClean="0">
                <a:ea typeface="+mn-ea"/>
                <a:cs typeface="+mn-cs"/>
              </a:rPr>
              <a:t> rand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685800" y="581025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nl-BE" dirty="0" err="1" smtClean="0"/>
              <a:t>Onderzoek</a:t>
            </a:r>
            <a:r>
              <a:rPr lang="en-US" altLang="nl-BE" dirty="0" smtClean="0"/>
              <a:t> </a:t>
            </a:r>
            <a:br>
              <a:rPr lang="en-US" altLang="nl-BE" dirty="0" smtClean="0"/>
            </a:br>
            <a:r>
              <a:rPr lang="en-US" altLang="en-US" dirty="0" smtClean="0"/>
              <a:t>“</a:t>
            </a:r>
            <a:r>
              <a:rPr lang="en-US" altLang="ja-JP" dirty="0" err="1" smtClean="0"/>
              <a:t>Instroom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Vlaamse</a:t>
            </a:r>
            <a:r>
              <a:rPr lang="en-US" altLang="ja-JP" dirty="0" smtClean="0"/>
              <a:t> Rand</a:t>
            </a:r>
            <a:r>
              <a:rPr lang="en-US" altLang="en-US" dirty="0" smtClean="0"/>
              <a:t>”</a:t>
            </a:r>
            <a:r>
              <a:rPr lang="en-US" altLang="ja-JP" dirty="0" smtClean="0"/>
              <a:t> </a:t>
            </a:r>
            <a:endParaRPr lang="en-US" altLang="nl-BE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38838"/>
            <a:ext cx="6826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49280"/>
            <a:ext cx="5715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hermafbeelding 2014-10-13 om 17.28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34000"/>
            <a:ext cx="1152128" cy="5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dobe Devanagari"/>
                <a:cs typeface="Adobe Devanagari"/>
              </a:rPr>
              <a:t>Deelname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aan</a:t>
            </a:r>
            <a:r>
              <a:rPr lang="en-US" sz="2800" dirty="0" smtClean="0">
                <a:latin typeface="Adobe Devanagari"/>
                <a:cs typeface="Adobe Devanagari"/>
              </a:rPr>
              <a:t> NT2-aanbod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66%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volgde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ooit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een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cursus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NT2, 34%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niet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.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Daarvan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volgt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61%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geen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les op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dit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moment. Van de 34% die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nog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geen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NT2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volgde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geeft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81%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aan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dit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wel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te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willen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doen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. </a:t>
            </a:r>
          </a:p>
          <a:p>
            <a:pPr marL="593725" lvl="2" indent="0">
              <a:buFont typeface="Wingdings 2" charset="0"/>
              <a:buNone/>
              <a:defRPr/>
            </a:pPr>
            <a:endParaRPr lang="en-US" dirty="0" smtClean="0">
              <a:ea typeface="MS PGothic" charset="0"/>
            </a:endParaRPr>
          </a:p>
          <a:p>
            <a:pPr marL="0" indent="0">
              <a:buFont typeface="Wingdings 2" charset="0"/>
              <a:buNone/>
              <a:defRPr/>
            </a:pPr>
            <a:endParaRPr lang="en-US" dirty="0" smtClean="0">
              <a:ea typeface="MS PGothic" charset="0"/>
            </a:endParaRPr>
          </a:p>
          <a:p>
            <a:pPr marL="274638" lvl="1" indent="0">
              <a:buFont typeface="Wingdings" charset="0"/>
              <a:buNone/>
              <a:defRPr/>
            </a:pPr>
            <a:endParaRPr lang="en-US" dirty="0">
              <a:ea typeface="MS PGothic" charset="0"/>
            </a:endParaRPr>
          </a:p>
          <a:p>
            <a:pPr lvl="1">
              <a:buFont typeface="Wingdings" charset="0"/>
              <a:buChar char=""/>
              <a:defRPr/>
            </a:pPr>
            <a:endParaRPr lang="en-US" dirty="0">
              <a:ea typeface="MS PGothic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02182906"/>
              </p:ext>
            </p:extLst>
          </p:nvPr>
        </p:nvGraphicFramePr>
        <p:xfrm>
          <a:off x="1835696" y="2420888"/>
          <a:ext cx="5507990" cy="370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4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dobe Devanagari"/>
                <a:cs typeface="Adobe Devanagari"/>
              </a:rPr>
              <a:t>NT2 on hold, </a:t>
            </a:r>
            <a:r>
              <a:rPr lang="en-US" sz="2800" dirty="0" err="1" smtClean="0">
                <a:latin typeface="Adobe Devanagari"/>
                <a:cs typeface="Adobe Devanagari"/>
              </a:rPr>
              <a:t>gestopt</a:t>
            </a:r>
            <a:r>
              <a:rPr lang="en-US" sz="2800" dirty="0" smtClean="0">
                <a:latin typeface="Adobe Devanagari"/>
                <a:cs typeface="Adobe Devanagari"/>
              </a:rPr>
              <a:t> of </a:t>
            </a:r>
            <a:r>
              <a:rPr lang="en-US" sz="2800" dirty="0" err="1" smtClean="0">
                <a:latin typeface="Adobe Devanagari"/>
                <a:cs typeface="Adobe Devanagari"/>
              </a:rPr>
              <a:t>afgerond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>
                <a:latin typeface="Adobe Devanagari"/>
                <a:cs typeface="Adobe Devanagari"/>
              </a:rPr>
              <a:t>20% </a:t>
            </a:r>
            <a:r>
              <a:rPr lang="en-US" sz="2000" dirty="0" err="1" smtClean="0">
                <a:latin typeface="Adobe Devanagari"/>
                <a:cs typeface="Adobe Devanagari"/>
              </a:rPr>
              <a:t>certificaat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behaald</a:t>
            </a:r>
            <a:r>
              <a:rPr lang="en-US" sz="2000" dirty="0" smtClean="0">
                <a:latin typeface="Adobe Devanagari"/>
                <a:cs typeface="Adobe Devanagari"/>
              </a:rPr>
              <a:t>, 29% </a:t>
            </a:r>
            <a:r>
              <a:rPr lang="en-US" sz="2000" dirty="0" err="1" smtClean="0">
                <a:latin typeface="Adobe Devanagari"/>
                <a:cs typeface="Adobe Devanagari"/>
              </a:rPr>
              <a:t>vindt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geen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gepaste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lesmoment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meer</a:t>
            </a:r>
            <a:endParaRPr lang="en-US" sz="2000" dirty="0" smtClean="0">
              <a:latin typeface="Adobe Devanagari"/>
              <a:cs typeface="Adobe Devanagari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3102245"/>
              </p:ext>
            </p:extLst>
          </p:nvPr>
        </p:nvGraphicFramePr>
        <p:xfrm>
          <a:off x="1979712" y="1988840"/>
          <a:ext cx="5270500" cy="367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dobe Devanagari"/>
                <a:cs typeface="Adobe Devanagari"/>
              </a:rPr>
              <a:t>Drempels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om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opnieuw</a:t>
            </a:r>
            <a:r>
              <a:rPr lang="en-US" sz="2800" dirty="0" smtClean="0">
                <a:latin typeface="Adobe Devanagari"/>
                <a:cs typeface="Adobe Devanagari"/>
              </a:rPr>
              <a:t> NT2 </a:t>
            </a:r>
            <a:r>
              <a:rPr lang="en-US" sz="2800" dirty="0" err="1" smtClean="0">
                <a:latin typeface="Adobe Devanagari"/>
                <a:cs typeface="Adobe Devanagari"/>
              </a:rPr>
              <a:t>te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beginnen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45059" name="Content Placeholder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nl-BE" sz="2000" dirty="0" err="1" smtClean="0">
                <a:latin typeface="Adobe Devanagari"/>
              </a:rPr>
              <a:t>Mogelijke</a:t>
            </a:r>
            <a:r>
              <a:rPr lang="en-US" altLang="nl-BE" sz="2000" dirty="0" smtClean="0">
                <a:latin typeface="Adobe Devanagari"/>
              </a:rPr>
              <a:t> </a:t>
            </a:r>
            <a:r>
              <a:rPr lang="en-US" altLang="nl-BE" sz="2000" dirty="0" err="1" smtClean="0">
                <a:latin typeface="Adobe Devanagari"/>
              </a:rPr>
              <a:t>drempels</a:t>
            </a:r>
            <a:r>
              <a:rPr lang="en-US" altLang="nl-BE" sz="2000" dirty="0" smtClean="0">
                <a:latin typeface="Adobe Devanagari"/>
              </a:rPr>
              <a:t> </a:t>
            </a:r>
            <a:r>
              <a:rPr lang="en-US" altLang="nl-BE" sz="2000" dirty="0" err="1" smtClean="0">
                <a:latin typeface="Adobe Devanagari"/>
              </a:rPr>
              <a:t>zijn</a:t>
            </a:r>
            <a:r>
              <a:rPr lang="en-US" altLang="nl-BE" sz="2000" dirty="0" smtClean="0">
                <a:latin typeface="Adobe Devanagari"/>
              </a:rPr>
              <a:t> “</a:t>
            </a:r>
            <a:r>
              <a:rPr lang="en-US" altLang="nl-BE" sz="2000" dirty="0" err="1" smtClean="0">
                <a:latin typeface="Adobe Devanagari"/>
              </a:rPr>
              <a:t>financieel</a:t>
            </a:r>
            <a:r>
              <a:rPr lang="en-US" altLang="nl-BE" sz="2000" dirty="0" smtClean="0">
                <a:latin typeface="Adobe Devanagari"/>
              </a:rPr>
              <a:t>” (32%) </a:t>
            </a:r>
            <a:r>
              <a:rPr lang="en-US" altLang="en-US" sz="2000" dirty="0" smtClean="0">
                <a:latin typeface="Adobe Devanagari"/>
              </a:rPr>
              <a:t>“</a:t>
            </a:r>
            <a:r>
              <a:rPr lang="en-US" altLang="ja-JP" sz="2000" dirty="0" err="1" smtClean="0">
                <a:latin typeface="Adobe Devanagari"/>
              </a:rPr>
              <a:t>lesmoment</a:t>
            </a:r>
            <a:r>
              <a:rPr lang="en-US" altLang="en-US" sz="2000" dirty="0" smtClean="0">
                <a:latin typeface="Adobe Devanagari"/>
              </a:rPr>
              <a:t>” (27%)</a:t>
            </a:r>
            <a:r>
              <a:rPr lang="en-US" altLang="en-US" sz="2000" dirty="0">
                <a:latin typeface="Adobe Devanagari"/>
              </a:rPr>
              <a:t> </a:t>
            </a:r>
            <a:r>
              <a:rPr lang="en-US" altLang="en-US" sz="2000" dirty="0" smtClean="0">
                <a:latin typeface="Adobe Devanagari"/>
              </a:rPr>
              <a:t>en </a:t>
            </a:r>
            <a:r>
              <a:rPr lang="en-US" altLang="en-US" sz="2000" dirty="0" err="1" smtClean="0">
                <a:latin typeface="Adobe Devanagari"/>
              </a:rPr>
              <a:t>openbaar</a:t>
            </a:r>
            <a:r>
              <a:rPr lang="en-US" altLang="en-US" sz="2000" dirty="0" smtClean="0">
                <a:latin typeface="Adobe Devanagari"/>
              </a:rPr>
              <a:t> </a:t>
            </a:r>
            <a:r>
              <a:rPr lang="en-US" altLang="en-US" sz="2000" dirty="0" err="1" smtClean="0">
                <a:latin typeface="Adobe Devanagari"/>
              </a:rPr>
              <a:t>vervoer</a:t>
            </a:r>
            <a:r>
              <a:rPr lang="en-US" altLang="en-US" sz="2000" dirty="0" smtClean="0">
                <a:latin typeface="Adobe Devanagari"/>
              </a:rPr>
              <a:t> (16%) </a:t>
            </a:r>
            <a:endParaRPr lang="en-US" altLang="nl-BE" sz="2000" dirty="0" smtClean="0">
              <a:latin typeface="Adobe Devanagari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86644635"/>
              </p:ext>
            </p:extLst>
          </p:nvPr>
        </p:nvGraphicFramePr>
        <p:xfrm>
          <a:off x="2051720" y="2636912"/>
          <a:ext cx="503999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1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dobe Devanagari"/>
                <a:cs typeface="Adobe Devanagari"/>
              </a:rPr>
              <a:t>Beleidsaanbevelingen</a:t>
            </a:r>
            <a:endParaRPr lang="en-US" b="1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Superdiversiteit</a:t>
            </a:r>
            <a:r>
              <a:rPr lang="en-US" sz="2000" dirty="0" smtClean="0">
                <a:latin typeface="Adobe Devanagari"/>
                <a:cs typeface="Adobe Devanagari"/>
              </a:rPr>
              <a:t> &amp; </a:t>
            </a:r>
            <a:r>
              <a:rPr lang="en-US" sz="2000" dirty="0" err="1" smtClean="0">
                <a:latin typeface="Adobe Devanagari"/>
                <a:cs typeface="Adobe Devanagari"/>
              </a:rPr>
              <a:t>meertaligheid</a:t>
            </a:r>
            <a:r>
              <a:rPr lang="en-US" sz="2000" dirty="0" smtClean="0">
                <a:latin typeface="Adobe Devanagari"/>
                <a:cs typeface="Adobe Devanagari"/>
              </a:rPr>
              <a:t> steeds </a:t>
            </a:r>
            <a:r>
              <a:rPr lang="en-US" sz="2000" dirty="0" err="1" smtClean="0">
                <a:latin typeface="Adobe Devanagari"/>
                <a:cs typeface="Adobe Devanagari"/>
              </a:rPr>
              <a:t>meer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realiteit</a:t>
            </a:r>
            <a:endParaRPr lang="en-US" sz="2000" dirty="0">
              <a:latin typeface="Adobe Devanagari"/>
              <a:cs typeface="Adobe Devanagari"/>
            </a:endParaRP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Sterk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bewustzijn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belang</a:t>
            </a:r>
            <a:r>
              <a:rPr lang="en-US" sz="2000" dirty="0" smtClean="0">
                <a:latin typeface="Adobe Devanagari"/>
                <a:cs typeface="Adobe Devanagari"/>
              </a:rPr>
              <a:t> NT2 en </a:t>
            </a:r>
            <a:r>
              <a:rPr lang="en-US" sz="2000" dirty="0" err="1" smtClean="0">
                <a:latin typeface="Adobe Devanagari"/>
                <a:cs typeface="Adobe Devanagari"/>
              </a:rPr>
              <a:t>talenkennis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endParaRPr lang="en-US" sz="2000" dirty="0">
              <a:latin typeface="Adobe Devanagari"/>
              <a:cs typeface="Adobe Devanagari"/>
            </a:endParaRP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Flexibele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>
                <a:latin typeface="Adobe Devanagari"/>
                <a:cs typeface="Adobe Devanagari"/>
              </a:rPr>
              <a:t>l</a:t>
            </a:r>
            <a:r>
              <a:rPr lang="en-US" sz="2000" dirty="0" err="1" smtClean="0">
                <a:latin typeface="Adobe Devanagari"/>
                <a:cs typeface="Adobe Devanagari"/>
              </a:rPr>
              <a:t>estijden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vaak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reden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voor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beëindigen</a:t>
            </a:r>
            <a:r>
              <a:rPr lang="en-US" sz="2000" dirty="0" smtClean="0">
                <a:latin typeface="Adobe Devanagari"/>
                <a:cs typeface="Adobe Devanagari"/>
              </a:rPr>
              <a:t> NT2, maar </a:t>
            </a:r>
            <a:r>
              <a:rPr lang="en-US" sz="2000" dirty="0" err="1" smtClean="0">
                <a:latin typeface="Adobe Devanagari"/>
                <a:cs typeface="Adobe Devanagari"/>
              </a:rPr>
              <a:t>ook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genoemd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als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hefboom</a:t>
            </a:r>
            <a:r>
              <a:rPr lang="en-US" sz="2000" dirty="0" smtClean="0">
                <a:latin typeface="Adobe Devanagari"/>
                <a:cs typeface="Adobe Devanagari"/>
              </a:rPr>
              <a:t> om </a:t>
            </a:r>
            <a:r>
              <a:rPr lang="en-US" sz="2000" dirty="0" err="1" smtClean="0">
                <a:latin typeface="Adobe Devanagari"/>
                <a:cs typeface="Adobe Devanagari"/>
              </a:rPr>
              <a:t>opnieuw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starten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endParaRPr lang="en-US" sz="2000" dirty="0" smtClean="0">
              <a:latin typeface="Adobe Devanagari"/>
              <a:cs typeface="Adobe Devanagari"/>
            </a:endParaRP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Financiële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drempel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eerder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klein</a:t>
            </a:r>
            <a:r>
              <a:rPr lang="en-US" sz="2000" dirty="0" smtClean="0">
                <a:latin typeface="Adobe Devanagari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</a:rPr>
              <a:t>o.a</a:t>
            </a:r>
            <a:r>
              <a:rPr lang="en-US" sz="2000" dirty="0" smtClean="0">
                <a:latin typeface="Adobe Devanagari"/>
                <a:cs typeface="Adobe Devanagari"/>
              </a:rPr>
              <a:t>. door </a:t>
            </a:r>
            <a:r>
              <a:rPr lang="en-US" sz="2000" dirty="0" err="1" smtClean="0">
                <a:latin typeface="Adobe Devanagari"/>
                <a:cs typeface="Adobe Devanagari"/>
              </a:rPr>
              <a:t>tussenkomst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i.k.v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inburgeringscursus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endParaRPr lang="en-US" sz="2000" dirty="0" smtClean="0">
              <a:latin typeface="Adobe Devanagari"/>
              <a:cs typeface="Adobe Devanagari"/>
            </a:endParaRPr>
          </a:p>
          <a:p>
            <a:pPr marL="274638" lvl="1" indent="0">
              <a:buNone/>
            </a:pPr>
            <a:endParaRPr lang="en-US" sz="2000" dirty="0" smtClean="0">
              <a:latin typeface="Adobe Devanagari"/>
              <a:cs typeface="Adobe Devanagari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Inzetten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op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zo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open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mogelijk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aanbod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van NT2, in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combinatie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met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bv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.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kinderopvang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tijdens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de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schooluren</a:t>
            </a:r>
            <a:r>
              <a:rPr lang="en-US" sz="2000" dirty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of net in het weekend</a:t>
            </a: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Taalpromotie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lijkt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vruchten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af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werpen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, extra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aandacht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voor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aanbod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. </a:t>
            </a:r>
            <a:endParaRPr lang="en-US" sz="2000" dirty="0" smtClean="0">
              <a:latin typeface="Adobe Devanagari"/>
              <a:cs typeface="Adobe Devanagari"/>
            </a:endParaRPr>
          </a:p>
          <a:p>
            <a:pPr lvl="1"/>
            <a:endParaRPr lang="en-US" dirty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9737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/>
                <a:cs typeface="Adobe Devanagari"/>
              </a:rPr>
              <a:t>Onderwijs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sz="2000" dirty="0">
                <a:latin typeface="Adobe Devanagari"/>
                <a:cs typeface="Adobe Devanagari"/>
              </a:rPr>
              <a:t>110 </a:t>
            </a:r>
            <a:r>
              <a:rPr lang="en-US" sz="2000" dirty="0" err="1">
                <a:latin typeface="Adobe Devanagari"/>
                <a:cs typeface="Adobe Devanagari"/>
              </a:rPr>
              <a:t>kinderen</a:t>
            </a:r>
            <a:r>
              <a:rPr lang="en-US" sz="2000" dirty="0">
                <a:latin typeface="Adobe Devanagari"/>
                <a:cs typeface="Adobe Devanagari"/>
              </a:rPr>
              <a:t> in BO, 42 </a:t>
            </a:r>
            <a:r>
              <a:rPr lang="en-US" sz="2000" dirty="0" err="1">
                <a:latin typeface="Adobe Devanagari"/>
                <a:cs typeface="Adobe Devanagari"/>
              </a:rPr>
              <a:t>kinderen</a:t>
            </a:r>
            <a:r>
              <a:rPr lang="en-US" sz="2000" dirty="0">
                <a:latin typeface="Adobe Devanagari"/>
                <a:cs typeface="Adobe Devanagari"/>
              </a:rPr>
              <a:t> in SO 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000" dirty="0" smtClean="0">
                <a:latin typeface="Adobe Devanagari"/>
                <a:cs typeface="Adobe Devanagari"/>
              </a:rPr>
              <a:t>72 </a:t>
            </a:r>
            <a:r>
              <a:rPr lang="en-US" sz="2000" dirty="0" err="1" smtClean="0">
                <a:latin typeface="Adobe Devanagari"/>
                <a:cs typeface="Adobe Devanagari"/>
              </a:rPr>
              <a:t>gezinnen</a:t>
            </a:r>
            <a:r>
              <a:rPr lang="en-US" sz="2000" dirty="0" smtClean="0">
                <a:latin typeface="Adobe Devanagari"/>
                <a:cs typeface="Adobe Devanagari"/>
              </a:rPr>
              <a:t> met </a:t>
            </a:r>
            <a:r>
              <a:rPr lang="en-US" sz="2000" dirty="0" err="1" smtClean="0">
                <a:latin typeface="Adobe Devanagari"/>
                <a:cs typeface="Adobe Devanagari"/>
              </a:rPr>
              <a:t>kinderen</a:t>
            </a:r>
            <a:r>
              <a:rPr lang="en-US" sz="2000" dirty="0" smtClean="0">
                <a:latin typeface="Adobe Devanagari"/>
                <a:cs typeface="Adobe Devanagari"/>
              </a:rPr>
              <a:t> in BO, 30 </a:t>
            </a:r>
            <a:r>
              <a:rPr lang="en-US" sz="2000" dirty="0" err="1" smtClean="0">
                <a:latin typeface="Adobe Devanagari"/>
                <a:cs typeface="Adobe Devanagari"/>
              </a:rPr>
              <a:t>gezinnen</a:t>
            </a:r>
            <a:r>
              <a:rPr lang="en-US" sz="2000" dirty="0" smtClean="0">
                <a:latin typeface="Adobe Devanagari"/>
                <a:cs typeface="Adobe Devanagari"/>
              </a:rPr>
              <a:t> met </a:t>
            </a:r>
            <a:r>
              <a:rPr lang="en-US" sz="2000" dirty="0" err="1" smtClean="0">
                <a:latin typeface="Adobe Devanagari"/>
                <a:cs typeface="Adobe Devanagari"/>
              </a:rPr>
              <a:t>kinderen</a:t>
            </a:r>
            <a:r>
              <a:rPr lang="en-US" sz="2000" dirty="0" smtClean="0">
                <a:latin typeface="Adobe Devanagari"/>
                <a:cs typeface="Adobe Devanagari"/>
              </a:rPr>
              <a:t> in SO 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000" dirty="0" smtClean="0">
                <a:latin typeface="Adobe Devanagari"/>
                <a:cs typeface="Adobe Devanagari"/>
              </a:rPr>
              <a:t>Effect </a:t>
            </a:r>
            <a:r>
              <a:rPr lang="en-US" sz="2000" dirty="0" err="1" smtClean="0">
                <a:latin typeface="Adobe Devanagari"/>
                <a:cs typeface="Adobe Devanagari"/>
              </a:rPr>
              <a:t>groter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voor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secundair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onderwijs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smtClean="0">
                <a:latin typeface="Adobe Devanagari"/>
                <a:cs typeface="Adobe Devanagari"/>
              </a:rPr>
              <a:t>( 53% - 83% </a:t>
            </a:r>
            <a:r>
              <a:rPr lang="en-US" sz="2000" dirty="0" err="1" smtClean="0">
                <a:latin typeface="Adobe Devanagari"/>
                <a:cs typeface="Adobe Devanagari"/>
              </a:rPr>
              <a:t>Brusselse</a:t>
            </a:r>
            <a:r>
              <a:rPr lang="en-US" sz="2000" dirty="0" smtClean="0">
                <a:latin typeface="Adobe Devanagari"/>
                <a:cs typeface="Adobe Devanagari"/>
              </a:rPr>
              <a:t> school)</a:t>
            </a:r>
          </a:p>
          <a:p>
            <a:pPr>
              <a:buFont typeface="Wingdings 2" charset="0"/>
              <a:buChar char=""/>
              <a:defRPr/>
            </a:pPr>
            <a:endParaRPr lang="en-US" sz="2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769240"/>
              </p:ext>
            </p:extLst>
          </p:nvPr>
        </p:nvGraphicFramePr>
        <p:xfrm>
          <a:off x="2051720" y="3140968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1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/>
                <a:cs typeface="Adobe Devanagari"/>
              </a:rPr>
              <a:t>Onderwijs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Minstens</a:t>
            </a:r>
            <a:r>
              <a:rPr lang="en-US" sz="2000" dirty="0" smtClean="0">
                <a:latin typeface="Adobe Devanagari"/>
                <a:cs typeface="Adobe Devanagari"/>
              </a:rPr>
              <a:t> 30% </a:t>
            </a:r>
            <a:r>
              <a:rPr lang="en-US" sz="2000" dirty="0" err="1" smtClean="0">
                <a:latin typeface="Adobe Devanagari"/>
                <a:cs typeface="Adobe Devanagari"/>
              </a:rPr>
              <a:t>Franstalig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onderwijs</a:t>
            </a:r>
            <a:r>
              <a:rPr lang="en-US" sz="2000" dirty="0" smtClean="0">
                <a:latin typeface="Adobe Devanagari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</a:rPr>
              <a:t>minstens</a:t>
            </a:r>
            <a:r>
              <a:rPr lang="en-US" sz="2000" dirty="0" smtClean="0">
                <a:latin typeface="Adobe Devanagari"/>
                <a:cs typeface="Adobe Devanagari"/>
              </a:rPr>
              <a:t> 50% </a:t>
            </a:r>
            <a:r>
              <a:rPr lang="en-US" sz="2000" dirty="0" err="1" smtClean="0">
                <a:latin typeface="Adobe Devanagari"/>
                <a:cs typeface="Adobe Devanagari"/>
              </a:rPr>
              <a:t>Nederlandstalig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onderwijs</a:t>
            </a:r>
            <a:r>
              <a:rPr lang="en-US" sz="2000" dirty="0" smtClean="0">
                <a:latin typeface="Adobe Devanagari"/>
                <a:cs typeface="Adobe Devanagari"/>
              </a:rPr>
              <a:t>. Effect in </a:t>
            </a:r>
            <a:r>
              <a:rPr lang="en-US" sz="2000" dirty="0" err="1" smtClean="0">
                <a:latin typeface="Adobe Devanagari"/>
                <a:cs typeface="Adobe Devanagari"/>
              </a:rPr>
              <a:t>secundair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groter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endParaRPr lang="en-US" sz="2000" dirty="0">
              <a:latin typeface="Adobe Devanagari"/>
              <a:cs typeface="Adobe Devanagari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64889105"/>
              </p:ext>
            </p:extLst>
          </p:nvPr>
        </p:nvGraphicFramePr>
        <p:xfrm>
          <a:off x="2051720" y="2564904"/>
          <a:ext cx="503999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7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Onderwijs</a:t>
            </a:r>
            <a:endParaRPr lang="en-US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Perceptie</a:t>
            </a:r>
            <a:r>
              <a:rPr lang="en-US" dirty="0" smtClean="0">
                <a:latin typeface="Adobe Devanagari"/>
                <a:cs typeface="Adobe Devanagari"/>
              </a:rPr>
              <a:t> contact met school</a:t>
            </a:r>
          </a:p>
          <a:p>
            <a:pPr marL="0" indent="0">
              <a:buFont typeface="Wingdings 2" charset="0"/>
              <a:buNone/>
              <a:defRPr/>
            </a:pPr>
            <a:endParaRPr lang="en-US" dirty="0" smtClean="0">
              <a:latin typeface="Adobe Devanagari"/>
              <a:cs typeface="Adobe Devanagari"/>
            </a:endParaRPr>
          </a:p>
          <a:p>
            <a:pPr lvl="1">
              <a:buFont typeface="Wingdings" charset="0"/>
              <a:buChar char=""/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Regelmatig</a:t>
            </a:r>
            <a:r>
              <a:rPr lang="en-US" dirty="0" smtClean="0">
                <a:latin typeface="Adobe Devanagari"/>
                <a:cs typeface="Adobe Devanagari"/>
              </a:rPr>
              <a:t> contact met de school (&gt;80%)</a:t>
            </a:r>
          </a:p>
          <a:p>
            <a:pPr lvl="1">
              <a:buFont typeface="Wingdings" charset="0"/>
              <a:buChar char=""/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Goed</a:t>
            </a:r>
            <a:r>
              <a:rPr lang="en-US" dirty="0" smtClean="0">
                <a:latin typeface="Adobe Devanagari"/>
                <a:cs typeface="Adobe Devanagari"/>
              </a:rPr>
              <a:t> contact BO: 97%. </a:t>
            </a:r>
            <a:r>
              <a:rPr lang="en-US" dirty="0" err="1" smtClean="0">
                <a:latin typeface="Adobe Devanagari"/>
                <a:cs typeface="Adobe Devanagari"/>
              </a:rPr>
              <a:t>Voor</a:t>
            </a:r>
            <a:r>
              <a:rPr lang="en-US" dirty="0" smtClean="0">
                <a:latin typeface="Adobe Devanagari"/>
                <a:cs typeface="Adobe Devanagari"/>
              </a:rPr>
              <a:t> SO </a:t>
            </a:r>
            <a:r>
              <a:rPr lang="en-US" dirty="0" err="1" smtClean="0">
                <a:latin typeface="Adobe Devanagari"/>
                <a:cs typeface="Adobe Devanagari"/>
              </a:rPr>
              <a:t>zelfs</a:t>
            </a:r>
            <a:r>
              <a:rPr lang="en-US" dirty="0" smtClean="0">
                <a:latin typeface="Adobe Devanagari"/>
                <a:cs typeface="Adobe Devanagari"/>
              </a:rPr>
              <a:t> 100%</a:t>
            </a:r>
          </a:p>
          <a:p>
            <a:pPr lvl="1">
              <a:buFont typeface="Wingdings" charset="0"/>
              <a:buChar char=""/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Belangrijkste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redenen</a:t>
            </a:r>
            <a:r>
              <a:rPr lang="en-US" dirty="0" smtClean="0">
                <a:latin typeface="Adobe Devanagari"/>
                <a:cs typeface="Adobe Devanagari"/>
              </a:rPr>
              <a:t> (91 </a:t>
            </a:r>
            <a:r>
              <a:rPr lang="en-US" dirty="0" err="1" smtClean="0">
                <a:latin typeface="Adobe Devanagari"/>
                <a:cs typeface="Adobe Devanagari"/>
              </a:rPr>
              <a:t>redenen</a:t>
            </a:r>
            <a:r>
              <a:rPr lang="en-US" dirty="0" smtClean="0">
                <a:latin typeface="Adobe Devanagari"/>
                <a:cs typeface="Adobe Devanagari"/>
              </a:rPr>
              <a:t>) </a:t>
            </a:r>
          </a:p>
          <a:p>
            <a:pPr lvl="2">
              <a:buFont typeface="Wingdings 2" charset="0"/>
              <a:buChar char=""/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Positief</a:t>
            </a:r>
            <a:r>
              <a:rPr lang="en-US" dirty="0" smtClean="0">
                <a:latin typeface="Adobe Devanagari"/>
                <a:cs typeface="Adobe Devanagari"/>
              </a:rPr>
              <a:t> contact met </a:t>
            </a:r>
            <a:r>
              <a:rPr lang="en-US" dirty="0" err="1" smtClean="0">
                <a:latin typeface="Adobe Devanagari"/>
                <a:cs typeface="Adobe Devanagari"/>
              </a:rPr>
              <a:t>leerkrachten</a:t>
            </a:r>
            <a:r>
              <a:rPr lang="en-US" dirty="0" smtClean="0">
                <a:latin typeface="Adobe Devanagari"/>
                <a:cs typeface="Adobe Devanagari"/>
              </a:rPr>
              <a:t> en </a:t>
            </a:r>
            <a:r>
              <a:rPr lang="en-US" dirty="0" err="1" smtClean="0">
                <a:latin typeface="Adobe Devanagari"/>
                <a:cs typeface="Adobe Devanagari"/>
              </a:rPr>
              <a:t>directie</a:t>
            </a:r>
            <a:r>
              <a:rPr lang="en-US" dirty="0" smtClean="0">
                <a:latin typeface="Adobe Devanagari"/>
                <a:cs typeface="Adobe Devanagari"/>
              </a:rPr>
              <a:t> (31,8%)</a:t>
            </a:r>
          </a:p>
          <a:p>
            <a:pPr lvl="2">
              <a:buFont typeface="Wingdings 2" charset="0"/>
              <a:buChar char=""/>
              <a:defRPr/>
            </a:pPr>
            <a:r>
              <a:rPr lang="en-US" dirty="0" smtClean="0">
                <a:latin typeface="Adobe Devanagari"/>
                <a:cs typeface="Adobe Devanagari"/>
              </a:rPr>
              <a:t>Open </a:t>
            </a:r>
            <a:r>
              <a:rPr lang="en-US" dirty="0" err="1" smtClean="0">
                <a:latin typeface="Adobe Devanagari"/>
                <a:cs typeface="Adobe Devanagari"/>
              </a:rPr>
              <a:t>ontvangst</a:t>
            </a:r>
            <a:r>
              <a:rPr lang="en-US" dirty="0" smtClean="0">
                <a:latin typeface="Adobe Devanagari"/>
                <a:cs typeface="Adobe Devanagari"/>
              </a:rPr>
              <a:t> (19,7%) </a:t>
            </a:r>
          </a:p>
          <a:p>
            <a:pPr lvl="2">
              <a:buFont typeface="Wingdings 2" charset="0"/>
              <a:buChar char=""/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Vlotte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communicatie</a:t>
            </a:r>
            <a:r>
              <a:rPr lang="en-US" dirty="0" smtClean="0">
                <a:latin typeface="Adobe Devanagari"/>
                <a:cs typeface="Adobe Devanagari"/>
              </a:rPr>
              <a:t> op </a:t>
            </a:r>
            <a:r>
              <a:rPr lang="en-US" dirty="0" err="1" smtClean="0">
                <a:latin typeface="Adobe Devanagari"/>
                <a:cs typeface="Adobe Devanagari"/>
              </a:rPr>
              <a:t>talig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gebied</a:t>
            </a:r>
            <a:r>
              <a:rPr lang="en-US" dirty="0" smtClean="0">
                <a:latin typeface="Adobe Devanagari"/>
                <a:cs typeface="Adobe Devanagari"/>
              </a:rPr>
              <a:t> (12%) </a:t>
            </a:r>
          </a:p>
          <a:p>
            <a:pPr marL="593725" lvl="2" indent="0">
              <a:buFont typeface="Wingdings 2" charset="0"/>
              <a:buNone/>
              <a:defRPr/>
            </a:pPr>
            <a:endParaRPr lang="en-US" dirty="0" smtClean="0"/>
          </a:p>
          <a:p>
            <a:pPr lvl="2">
              <a:buFont typeface="Wingdings 2" charset="0"/>
              <a:buChar char=""/>
              <a:defRPr/>
            </a:pPr>
            <a:endParaRPr lang="en-US" dirty="0" smtClean="0"/>
          </a:p>
          <a:p>
            <a:pPr marL="274638" lvl="1" indent="0">
              <a:buNone/>
              <a:defRPr/>
            </a:pPr>
            <a:endParaRPr lang="en-US" dirty="0" smtClean="0"/>
          </a:p>
          <a:p>
            <a:pPr lvl="1">
              <a:buFont typeface="Wingdings" charset="0"/>
              <a:buChar char=""/>
              <a:defRPr/>
            </a:pPr>
            <a:endParaRPr lang="en-US" dirty="0" smtClean="0"/>
          </a:p>
          <a:p>
            <a:pPr marL="0" indent="0">
              <a:buFont typeface="Wingdings 2" charset="0"/>
              <a:buNone/>
              <a:defRPr/>
            </a:pPr>
            <a:endParaRPr lang="en-US" dirty="0" smtClean="0"/>
          </a:p>
          <a:p>
            <a:pPr>
              <a:buFont typeface="Wingdings 2" charset="0"/>
              <a:buChar char=""/>
              <a:defRPr/>
            </a:pPr>
            <a:endParaRPr lang="en-US" dirty="0" smtClean="0"/>
          </a:p>
          <a:p>
            <a:pPr marL="0" indent="0">
              <a:buFont typeface="Wingdings 2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7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Beleidsaanbevelingen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dobe Devanagari"/>
                <a:cs typeface="Adobe Devanagari"/>
              </a:rPr>
              <a:t>Onderwijs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Adobe Devanagari"/>
              <a:cs typeface="Adobe Devanagari"/>
            </a:endParaRP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Ouderparticipatie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stuk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groter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dan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verwacht</a:t>
            </a:r>
            <a:r>
              <a:rPr lang="en-US" sz="2000" dirty="0" smtClean="0">
                <a:latin typeface="Adobe Devanagari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</a:rPr>
              <a:t>vooral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omwille</a:t>
            </a:r>
            <a:r>
              <a:rPr lang="en-US" sz="2000" dirty="0" smtClean="0">
                <a:latin typeface="Adobe Devanagari"/>
                <a:cs typeface="Adobe Devanagari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</a:rPr>
              <a:t>informele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contactmomenten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Pragmatisch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taalbeleid</a:t>
            </a:r>
            <a:r>
              <a:rPr lang="en-US" sz="2000" dirty="0" smtClean="0">
                <a:latin typeface="Adobe Devanagari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</a:rPr>
              <a:t>appreciatie</a:t>
            </a:r>
            <a:r>
              <a:rPr lang="en-US" sz="2000" dirty="0" smtClean="0">
                <a:latin typeface="Adobe Devanagari"/>
                <a:cs typeface="Adobe Devanagari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</a:rPr>
              <a:t>ouders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pPr lvl="1"/>
            <a:endParaRPr lang="en-US" sz="2000" dirty="0" smtClean="0">
              <a:latin typeface="Adobe Devanagari"/>
              <a:cs typeface="Adobe Devanagari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Ondersteuning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scholen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in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manieren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om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ouders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informeel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spreken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Belang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onthaalfunctie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school,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ook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taalpromotie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</a:p>
          <a:p>
            <a:pPr lvl="1">
              <a:buFont typeface="Wingdings" charset="0"/>
              <a:buChar char="à"/>
            </a:pP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School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als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locatie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voor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NT2-cursisten/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ouders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dobe Devanagari"/>
                <a:cs typeface="Adobe Devanagari"/>
              </a:rPr>
              <a:t>Tewerkstelling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53,2%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aan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het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werk</a:t>
            </a:r>
            <a:endParaRPr lang="en-US" sz="2000" dirty="0">
              <a:latin typeface="Adobe Devanagari"/>
              <a:ea typeface="MS PGothic" charset="0"/>
              <a:cs typeface="Adobe Devanagari"/>
            </a:endParaRPr>
          </a:p>
          <a:p>
            <a:pPr>
              <a:buFont typeface="Wingdings 2" charset="0"/>
              <a:buChar char=""/>
              <a:defRPr/>
            </a:pP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Tewerkstelling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bij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vrouwen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lager: 43% van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van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de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werkenden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is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een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vrouw</a:t>
            </a:r>
            <a:endParaRPr lang="en-US" sz="2000" dirty="0" smtClean="0">
              <a:latin typeface="Adobe Devanagari"/>
              <a:ea typeface="MS PGothic" charset="0"/>
              <a:cs typeface="Adobe Devanagari"/>
            </a:endParaRPr>
          </a:p>
          <a:p>
            <a:pPr>
              <a:buFont typeface="Wingdings 2" charset="0"/>
              <a:buChar char=""/>
              <a:defRPr/>
            </a:pPr>
            <a:endParaRPr lang="en-US" sz="2000" dirty="0">
              <a:ea typeface="MS PGothic" charset="0"/>
            </a:endParaRPr>
          </a:p>
          <a:p>
            <a:pPr marL="0" indent="0">
              <a:buNone/>
              <a:defRPr/>
            </a:pPr>
            <a:endParaRPr lang="en-US" dirty="0" smtClean="0">
              <a:ea typeface="MS PGothic" charset="0"/>
            </a:endParaRPr>
          </a:p>
          <a:p>
            <a:pPr marL="0" indent="0">
              <a:buFont typeface="Wingdings 2" charset="0"/>
              <a:buNone/>
              <a:defRPr/>
            </a:pPr>
            <a:endParaRPr lang="en-US" dirty="0">
              <a:ea typeface="MS PGothic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76089480"/>
              </p:ext>
            </p:extLst>
          </p:nvPr>
        </p:nvGraphicFramePr>
        <p:xfrm>
          <a:off x="2051720" y="2996952"/>
          <a:ext cx="5039995" cy="269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13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/>
                <a:cs typeface="Adobe Devanagari"/>
              </a:rPr>
              <a:t>Tewerkstelling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Informeel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netwerk</a:t>
            </a:r>
            <a:r>
              <a:rPr lang="en-US" sz="2000" dirty="0" smtClean="0">
                <a:latin typeface="Adobe Devanagari"/>
                <a:cs typeface="Adobe Devanagari"/>
              </a:rPr>
              <a:t> het </a:t>
            </a:r>
            <a:r>
              <a:rPr lang="en-US" sz="2000" dirty="0" err="1" smtClean="0">
                <a:latin typeface="Adobe Devanagari"/>
                <a:cs typeface="Adobe Devanagari"/>
              </a:rPr>
              <a:t>belangrijkst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54553113"/>
              </p:ext>
            </p:extLst>
          </p:nvPr>
        </p:nvGraphicFramePr>
        <p:xfrm>
          <a:off x="1691680" y="2204864"/>
          <a:ext cx="5759450" cy="370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dobe Devanagari"/>
                <a:cs typeface="Adobe Devanagari"/>
              </a:rPr>
              <a:t>Doel</a:t>
            </a:r>
            <a:endParaRPr lang="en-US" dirty="0" smtClean="0">
              <a:latin typeface="Adobe Devanagari"/>
              <a:cs typeface="Adobe Devanagari"/>
            </a:endParaRPr>
          </a:p>
          <a:p>
            <a:r>
              <a:rPr lang="en-US" dirty="0" err="1" smtClean="0">
                <a:latin typeface="Adobe Devanagari"/>
                <a:cs typeface="Adobe Devanagari"/>
              </a:rPr>
              <a:t>Methodiek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dirty="0" err="1" smtClean="0">
                <a:latin typeface="Adobe Devanagari"/>
                <a:cs typeface="Adobe Devanagari"/>
              </a:rPr>
              <a:t>Een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aantal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>
                <a:latin typeface="Adobe Devanagari"/>
                <a:cs typeface="Adobe Devanagari"/>
              </a:rPr>
              <a:t>r</a:t>
            </a:r>
            <a:r>
              <a:rPr lang="en-US" dirty="0" err="1" smtClean="0">
                <a:latin typeface="Adobe Devanagari"/>
                <a:cs typeface="Adobe Devanagari"/>
              </a:rPr>
              <a:t>esultaten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</a:p>
          <a:p>
            <a:pPr lvl="1"/>
            <a:r>
              <a:rPr lang="en-US" dirty="0" err="1" smtClean="0">
                <a:latin typeface="Adobe Devanagari"/>
                <a:cs typeface="Adobe Devanagari"/>
              </a:rPr>
              <a:t>Algemene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vragenlijst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</a:p>
          <a:p>
            <a:pPr lvl="1"/>
            <a:r>
              <a:rPr lang="en-US" dirty="0" err="1" smtClean="0">
                <a:latin typeface="Adobe Devanagari"/>
                <a:cs typeface="Adobe Devanagari"/>
              </a:rPr>
              <a:t>Feedbackgesprekken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endParaRPr lang="en-US" dirty="0">
              <a:latin typeface="Adobe Devanagari"/>
              <a:cs typeface="Adobe Devanagari"/>
            </a:endParaRPr>
          </a:p>
          <a:p>
            <a:r>
              <a:rPr lang="en-US" dirty="0" err="1" smtClean="0">
                <a:latin typeface="Adobe Devanagari"/>
                <a:cs typeface="Adobe Devanagari"/>
              </a:rPr>
              <a:t>Conclusies</a:t>
            </a:r>
            <a:r>
              <a:rPr lang="en-US" dirty="0" smtClean="0">
                <a:latin typeface="Adobe Devanagari"/>
                <a:cs typeface="Adobe Devanagari"/>
              </a:rPr>
              <a:t> en </a:t>
            </a:r>
            <a:r>
              <a:rPr lang="en-US" dirty="0" err="1" smtClean="0">
                <a:latin typeface="Adobe Devanagari"/>
                <a:cs typeface="Adobe Devanagari"/>
              </a:rPr>
              <a:t>beleidsaanbevelingen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/>
                <a:cs typeface="Adobe Devanagari"/>
              </a:rPr>
              <a:t>Drempels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tewerkstelling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Taal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veruit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belangrijkste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drempel</a:t>
            </a:r>
            <a:endParaRPr lang="en-US" sz="2000" dirty="0" smtClean="0">
              <a:latin typeface="Adobe Devanagari"/>
              <a:cs typeface="Adobe Devanagari"/>
            </a:endParaRPr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80201714"/>
              </p:ext>
            </p:extLst>
          </p:nvPr>
        </p:nvGraphicFramePr>
        <p:xfrm>
          <a:off x="1691680" y="2204864"/>
          <a:ext cx="5759450" cy="370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/>
                <a:cs typeface="Adobe Devanagari"/>
              </a:rPr>
              <a:t>Beleidsaanbevelingen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Bewustzijn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belang</a:t>
            </a:r>
            <a:r>
              <a:rPr lang="en-US" sz="2000" dirty="0" smtClean="0">
                <a:latin typeface="Adobe Devanagari"/>
                <a:cs typeface="Adobe Devanagari"/>
              </a:rPr>
              <a:t> NT2 &amp; </a:t>
            </a:r>
            <a:r>
              <a:rPr lang="en-US" sz="2000" dirty="0" err="1" smtClean="0">
                <a:latin typeface="Adobe Devanagari"/>
                <a:cs typeface="Adobe Devanagari"/>
              </a:rPr>
              <a:t>opleiding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als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opstap</a:t>
            </a:r>
            <a:r>
              <a:rPr lang="en-US" sz="2000" dirty="0" smtClean="0">
                <a:latin typeface="Adobe Devanagari"/>
                <a:cs typeface="Adobe Devanagari"/>
              </a:rPr>
              <a:t> tot </a:t>
            </a:r>
            <a:r>
              <a:rPr lang="en-US" sz="2000" dirty="0" err="1" smtClean="0">
                <a:latin typeface="Adobe Devanagari"/>
                <a:cs typeface="Adobe Devanagari"/>
              </a:rPr>
              <a:t>tewerkstelling</a:t>
            </a:r>
            <a:r>
              <a:rPr lang="en-US" sz="2000" dirty="0" smtClean="0">
                <a:latin typeface="Adobe Devanagari"/>
                <a:cs typeface="Adobe Devanagari"/>
              </a:rPr>
              <a:t>. </a:t>
            </a:r>
            <a:r>
              <a:rPr lang="en-US" sz="2000" dirty="0" err="1" smtClean="0">
                <a:latin typeface="Adobe Devanagari"/>
                <a:cs typeface="Adobe Devanagari"/>
              </a:rPr>
              <a:t>Sterke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intrinsieke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motivatie</a:t>
            </a:r>
            <a:endParaRPr lang="en-US" sz="2000" dirty="0" smtClean="0">
              <a:latin typeface="Adobe Devanagari"/>
              <a:cs typeface="Adobe Devanagari"/>
            </a:endParaRPr>
          </a:p>
          <a:p>
            <a:pPr lvl="1"/>
            <a:r>
              <a:rPr lang="en-US" sz="2000" dirty="0" smtClean="0">
                <a:latin typeface="Adobe Devanagari"/>
                <a:cs typeface="Adobe Devanagari"/>
              </a:rPr>
              <a:t>Maar </a:t>
            </a:r>
            <a:r>
              <a:rPr lang="en-US" sz="2000" dirty="0" err="1" smtClean="0">
                <a:latin typeface="Adobe Devanagari"/>
                <a:cs typeface="Adobe Devanagari"/>
              </a:rPr>
              <a:t>blijft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moeilijk</a:t>
            </a:r>
            <a:r>
              <a:rPr lang="en-US" sz="2000" dirty="0" smtClean="0">
                <a:latin typeface="Adobe Devanagari"/>
                <a:cs typeface="Adobe Devanagari"/>
              </a:rPr>
              <a:t> in </a:t>
            </a:r>
            <a:r>
              <a:rPr lang="en-US" sz="2000" dirty="0" err="1" smtClean="0">
                <a:latin typeface="Adobe Devanagari"/>
                <a:cs typeface="Adobe Devanagari"/>
              </a:rPr>
              <a:t>realiteit</a:t>
            </a:r>
            <a:r>
              <a:rPr lang="en-US" sz="2000" dirty="0" smtClean="0">
                <a:latin typeface="Adobe Devanagari"/>
                <a:cs typeface="Adobe Devanagari"/>
              </a:rPr>
              <a:t>. Het </a:t>
            </a:r>
            <a:r>
              <a:rPr lang="en-US" sz="2000" dirty="0" err="1" smtClean="0">
                <a:latin typeface="Adobe Devanagari"/>
                <a:cs typeface="Adobe Devanagari"/>
              </a:rPr>
              <a:t>vaakst</a:t>
            </a:r>
            <a:r>
              <a:rPr lang="en-US" sz="2000" dirty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drempels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om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vooruitgang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boeken</a:t>
            </a:r>
            <a:r>
              <a:rPr lang="en-US" sz="2000" dirty="0" smtClean="0">
                <a:latin typeface="Adobe Devanagari"/>
                <a:cs typeface="Adobe Devanagari"/>
              </a:rPr>
              <a:t>  </a:t>
            </a:r>
          </a:p>
          <a:p>
            <a:pPr marL="274638" lvl="1" indent="0">
              <a:buNone/>
            </a:pPr>
            <a:endParaRPr lang="en-US" dirty="0">
              <a:latin typeface="Adobe Devanagari"/>
              <a:cs typeface="Adobe Devanagari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Belang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omscholing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, (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taal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)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opleiding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en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diplomagelijkschakeling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Outreachend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werken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tegemoetkomen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randvoorwaarden</a:t>
            </a:r>
            <a:endParaRPr lang="en-US" sz="2000" dirty="0" smtClean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37678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Huisvesting</a:t>
            </a:r>
            <a:endParaRPr lang="en-US" dirty="0">
              <a:latin typeface="Adobe Devanagari"/>
              <a:cs typeface="Adobe Devanagari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nl-BE" sz="2000" dirty="0" smtClean="0">
                <a:latin typeface="Adobe Devanagari"/>
                <a:cs typeface="Adobe Devanagari"/>
              </a:rPr>
              <a:t>72% </a:t>
            </a:r>
            <a:r>
              <a:rPr lang="en-US" altLang="nl-BE" sz="2000" dirty="0" smtClean="0">
                <a:latin typeface="Adobe Devanagari"/>
                <a:cs typeface="Adobe Devanagari"/>
              </a:rPr>
              <a:t>is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huurder</a:t>
            </a:r>
            <a:r>
              <a:rPr lang="en-US" altLang="nl-BE" sz="2000" dirty="0" smtClean="0">
                <a:latin typeface="Adobe Devanagari"/>
                <a:cs typeface="Adobe Devanagari"/>
              </a:rPr>
              <a:t>, 22,5% is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eigenaar</a:t>
            </a:r>
            <a:r>
              <a:rPr lang="en-US" altLang="nl-BE" sz="2000" dirty="0" smtClean="0">
                <a:latin typeface="Adobe Devanagari"/>
                <a:cs typeface="Adobe Devanagari"/>
              </a:rPr>
              <a:t> van de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eigen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wonin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g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endParaRPr lang="en-US" altLang="nl-BE" sz="2000" dirty="0" smtClean="0">
              <a:latin typeface="Adobe Devanagari"/>
              <a:cs typeface="Adobe Devanagari"/>
            </a:endParaRPr>
          </a:p>
          <a:p>
            <a:r>
              <a:rPr lang="en-US" altLang="nl-BE" sz="2000" dirty="0" err="1" smtClean="0">
                <a:latin typeface="Adobe Devanagari"/>
                <a:cs typeface="Adobe Devanagari"/>
              </a:rPr>
              <a:t>Naast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>
                <a:latin typeface="Adobe Devanagari"/>
                <a:cs typeface="Adobe Devanagari"/>
              </a:rPr>
              <a:t>internet (38%) </a:t>
            </a:r>
            <a:r>
              <a:rPr lang="en-US" altLang="nl-BE" sz="2000" dirty="0" err="1">
                <a:latin typeface="Adobe Devanagari"/>
                <a:cs typeface="Adobe Devanagari"/>
              </a:rPr>
              <a:t>hoofdzakelijk</a:t>
            </a:r>
            <a:r>
              <a:rPr lang="en-US" altLang="nl-BE" sz="2000" dirty="0">
                <a:latin typeface="Adobe Devanagari"/>
                <a:cs typeface="Adobe Devanagari"/>
              </a:rPr>
              <a:t> via </a:t>
            </a:r>
            <a:r>
              <a:rPr lang="en-US" altLang="nl-BE" sz="2000" dirty="0" err="1">
                <a:latin typeface="Adobe Devanagari"/>
                <a:cs typeface="Adobe Devanagari"/>
              </a:rPr>
              <a:t>vrienden</a:t>
            </a:r>
            <a:r>
              <a:rPr lang="en-US" altLang="nl-BE" sz="2000" dirty="0">
                <a:latin typeface="Adobe Devanagari"/>
                <a:cs typeface="Adobe Devanagari"/>
              </a:rPr>
              <a:t> &amp; </a:t>
            </a:r>
            <a:r>
              <a:rPr lang="en-US" altLang="nl-BE" sz="2000" dirty="0" err="1">
                <a:latin typeface="Adobe Devanagari"/>
                <a:cs typeface="Adobe Devanagari"/>
              </a:rPr>
              <a:t>familie</a:t>
            </a:r>
            <a:r>
              <a:rPr lang="en-US" altLang="nl-BE" sz="2000" dirty="0">
                <a:latin typeface="Adobe Devanagari"/>
                <a:cs typeface="Adobe Devanagari"/>
              </a:rPr>
              <a:t> (</a:t>
            </a:r>
            <a:r>
              <a:rPr lang="en-US" altLang="nl-BE" sz="2000" dirty="0" smtClean="0">
                <a:latin typeface="Adobe Devanagari"/>
                <a:cs typeface="Adobe Devanagari"/>
              </a:rPr>
              <a:t>43%)</a:t>
            </a:r>
            <a:endParaRPr lang="en-US" altLang="nl-BE" sz="2000" dirty="0">
              <a:latin typeface="Adobe Devanagari"/>
              <a:cs typeface="Adobe Devanagari"/>
            </a:endParaRPr>
          </a:p>
          <a:p>
            <a:endParaRPr lang="en-US" altLang="nl-BE" sz="2000" dirty="0" smtClean="0"/>
          </a:p>
          <a:p>
            <a:pPr marL="0" indent="0">
              <a:buNone/>
            </a:pPr>
            <a:endParaRPr lang="en-US" altLang="nl-BE" sz="2000" dirty="0" smtClean="0"/>
          </a:p>
          <a:p>
            <a:endParaRPr lang="en-US" altLang="nl-BE" sz="2000" dirty="0" smtClean="0"/>
          </a:p>
          <a:p>
            <a:pPr>
              <a:buFont typeface="Wingdings 2" pitchFamily="18" charset="2"/>
              <a:buNone/>
            </a:pPr>
            <a:endParaRPr lang="en-US" altLang="nl-BE" sz="2000" dirty="0" smtClean="0"/>
          </a:p>
          <a:p>
            <a:endParaRPr lang="en-US" altLang="nl-BE" sz="2000" dirty="0" smtClean="0"/>
          </a:p>
          <a:p>
            <a:endParaRPr lang="en-US" altLang="nl-BE" sz="2000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0181122"/>
              </p:ext>
            </p:extLst>
          </p:nvPr>
        </p:nvGraphicFramePr>
        <p:xfrm>
          <a:off x="2051720" y="2636912"/>
          <a:ext cx="5039995" cy="35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8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Drempels</a:t>
            </a:r>
            <a:r>
              <a:rPr lang="en-US" sz="2800" dirty="0" smtClean="0"/>
              <a:t> </a:t>
            </a:r>
            <a:r>
              <a:rPr lang="en-US" sz="2800" dirty="0" err="1" smtClean="0"/>
              <a:t>huisvesting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/>
              <a:t>Rond</a:t>
            </a:r>
            <a:r>
              <a:rPr lang="en-US" sz="2000" dirty="0" smtClean="0"/>
              <a:t> de 40% </a:t>
            </a:r>
            <a:r>
              <a:rPr lang="en-US" sz="2000" dirty="0" err="1" smtClean="0"/>
              <a:t>moeilijkheden</a:t>
            </a:r>
            <a:r>
              <a:rPr lang="en-US" sz="2000" dirty="0" smtClean="0"/>
              <a:t> om </a:t>
            </a:r>
            <a:r>
              <a:rPr lang="en-US" sz="2000" dirty="0" err="1" smtClean="0"/>
              <a:t>huisvesting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vinden</a:t>
            </a:r>
            <a:r>
              <a:rPr lang="en-US" sz="2000" dirty="0" smtClean="0"/>
              <a:t>. </a:t>
            </a:r>
            <a:r>
              <a:rPr lang="en-US" sz="2000" dirty="0" err="1" smtClean="0"/>
              <a:t>Bijna</a:t>
            </a:r>
            <a:r>
              <a:rPr lang="en-US" sz="2000" dirty="0"/>
              <a:t> </a:t>
            </a:r>
            <a:r>
              <a:rPr lang="en-US" sz="2000" dirty="0" smtClean="0"/>
              <a:t>20%</a:t>
            </a:r>
            <a:r>
              <a:rPr lang="en-US" sz="2000" dirty="0" smtClean="0"/>
              <a:t> </a:t>
            </a:r>
            <a:r>
              <a:rPr lang="en-US" sz="2000" dirty="0" err="1" smtClean="0"/>
              <a:t>staat</a:t>
            </a:r>
            <a:r>
              <a:rPr lang="en-US" sz="2000" dirty="0" smtClean="0"/>
              <a:t> op </a:t>
            </a:r>
            <a:r>
              <a:rPr lang="en-US" sz="2000" dirty="0" err="1" smtClean="0"/>
              <a:t>wachtlijst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sociale</a:t>
            </a:r>
            <a:r>
              <a:rPr lang="en-US" sz="2000" dirty="0" smtClean="0"/>
              <a:t> </a:t>
            </a:r>
            <a:r>
              <a:rPr lang="en-US" sz="2000" dirty="0" err="1" smtClean="0"/>
              <a:t>huisvesting</a:t>
            </a:r>
            <a:endParaRPr lang="en-US" sz="2000" dirty="0" smtClean="0"/>
          </a:p>
          <a:p>
            <a:r>
              <a:rPr lang="en-US" sz="2000" dirty="0" smtClean="0"/>
              <a:t>De </a:t>
            </a:r>
            <a:r>
              <a:rPr lang="en-US" sz="2000" dirty="0" err="1" smtClean="0"/>
              <a:t>meeste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problemen</a:t>
            </a:r>
            <a:r>
              <a:rPr lang="en-US" sz="2000" dirty="0" smtClean="0"/>
              <a:t> </a:t>
            </a:r>
            <a:r>
              <a:rPr lang="en-US" sz="2000" dirty="0" err="1" smtClean="0"/>
              <a:t>gaan</a:t>
            </a:r>
            <a:r>
              <a:rPr lang="en-US" sz="2000" dirty="0" smtClean="0"/>
              <a:t> over </a:t>
            </a:r>
            <a:r>
              <a:rPr lang="en-US" sz="2000" dirty="0" err="1" smtClean="0"/>
              <a:t>dure</a:t>
            </a:r>
            <a:r>
              <a:rPr lang="en-US" sz="2000" dirty="0" smtClean="0"/>
              <a:t> </a:t>
            </a:r>
            <a:r>
              <a:rPr lang="en-US" sz="2000" dirty="0" err="1" smtClean="0"/>
              <a:t>huur</a:t>
            </a:r>
            <a:r>
              <a:rPr lang="en-US" sz="2000" dirty="0" smtClean="0"/>
              <a:t>- of </a:t>
            </a:r>
            <a:r>
              <a:rPr lang="en-US" sz="2000" dirty="0" err="1" smtClean="0"/>
              <a:t>koopprijzen</a:t>
            </a:r>
            <a:r>
              <a:rPr lang="en-US" sz="2000" dirty="0" smtClean="0"/>
              <a:t> (34%), </a:t>
            </a:r>
            <a:r>
              <a:rPr lang="en-US" sz="2000" dirty="0" err="1" smtClean="0"/>
              <a:t>discriminatie</a:t>
            </a:r>
            <a:r>
              <a:rPr lang="en-US" sz="2000" dirty="0" smtClean="0"/>
              <a:t> (29%) en </a:t>
            </a:r>
            <a:r>
              <a:rPr lang="en-US" sz="2000" dirty="0" err="1" smtClean="0"/>
              <a:t>strenge</a:t>
            </a:r>
            <a:r>
              <a:rPr lang="en-US" sz="2000" dirty="0" smtClean="0"/>
              <a:t> </a:t>
            </a:r>
            <a:r>
              <a:rPr lang="en-US" sz="2000" dirty="0" err="1" smtClean="0"/>
              <a:t>voorwaarden</a:t>
            </a:r>
            <a:r>
              <a:rPr lang="en-US" sz="2000" dirty="0" smtClean="0"/>
              <a:t> (20%)</a:t>
            </a:r>
          </a:p>
          <a:p>
            <a:r>
              <a:rPr lang="en-US" sz="2000" dirty="0" err="1" smtClean="0"/>
              <a:t>Duale</a:t>
            </a:r>
            <a:r>
              <a:rPr lang="en-US" sz="2000" dirty="0" smtClean="0"/>
              <a:t> </a:t>
            </a:r>
            <a:r>
              <a:rPr lang="en-US" sz="2000" dirty="0" err="1" smtClean="0"/>
              <a:t>situatie</a:t>
            </a:r>
            <a:r>
              <a:rPr lang="en-US" sz="2000" dirty="0" smtClean="0"/>
              <a:t>  </a:t>
            </a:r>
            <a:r>
              <a:rPr lang="en-US" sz="2000" dirty="0" smtClean="0"/>
              <a:t>op de </a:t>
            </a:r>
            <a:r>
              <a:rPr lang="en-US" sz="2000" dirty="0" err="1" smtClean="0"/>
              <a:t>huisvestingsmarkt</a:t>
            </a:r>
            <a:r>
              <a:rPr lang="en-US" sz="2000" dirty="0" smtClean="0"/>
              <a:t>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07160254"/>
              </p:ext>
            </p:extLst>
          </p:nvPr>
        </p:nvGraphicFramePr>
        <p:xfrm>
          <a:off x="2123728" y="3356992"/>
          <a:ext cx="503999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9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Beleidsaanbevelingen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638" lvl="1" indent="0">
              <a:buNone/>
            </a:pPr>
            <a:endParaRPr lang="en-US" dirty="0" smtClean="0"/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Respondenten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vaak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tevreden</a:t>
            </a:r>
            <a:r>
              <a:rPr lang="en-US" sz="2000" dirty="0" smtClean="0">
                <a:latin typeface="Adobe Devanagari"/>
                <a:cs typeface="Adobe Devanagari"/>
              </a:rPr>
              <a:t> over </a:t>
            </a:r>
            <a:r>
              <a:rPr lang="en-US" sz="2000" dirty="0" err="1" smtClean="0">
                <a:latin typeface="Adobe Devanagari"/>
                <a:cs typeface="Adobe Devanagari"/>
              </a:rPr>
              <a:t>woonst</a:t>
            </a:r>
            <a:r>
              <a:rPr lang="en-US" sz="2000" dirty="0" smtClean="0">
                <a:latin typeface="Adobe Devanagari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</a:rPr>
              <a:t>vooruitgang</a:t>
            </a:r>
            <a:r>
              <a:rPr lang="en-US" sz="2000" dirty="0" smtClean="0">
                <a:latin typeface="Adobe Devanagari"/>
                <a:cs typeface="Adobe Devanagari"/>
              </a:rPr>
              <a:t> met </a:t>
            </a:r>
            <a:r>
              <a:rPr lang="en-US" sz="2000" dirty="0" err="1" smtClean="0">
                <a:latin typeface="Adobe Devanagari"/>
                <a:cs typeface="Adobe Devanagari"/>
              </a:rPr>
              <a:t>vorige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woonsituatie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pPr lvl="1"/>
            <a:r>
              <a:rPr lang="en-US" sz="2000" dirty="0" smtClean="0">
                <a:latin typeface="Adobe Devanagari"/>
                <a:cs typeface="Adobe Devanagari"/>
              </a:rPr>
              <a:t>Maar </a:t>
            </a:r>
            <a:r>
              <a:rPr lang="en-US" sz="2000" dirty="0" err="1" smtClean="0">
                <a:latin typeface="Adobe Devanagari"/>
                <a:cs typeface="Adobe Devanagari"/>
              </a:rPr>
              <a:t>zoektocht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naar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huisvesting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zeer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vaak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moeilijk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Perceptie</a:t>
            </a:r>
            <a:r>
              <a:rPr lang="en-US" sz="2000" dirty="0" smtClean="0">
                <a:latin typeface="Adobe Devanagari"/>
                <a:cs typeface="Adobe Devanagari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</a:rPr>
              <a:t>discriminatie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hier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duidelijk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aanwezig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pPr lvl="1"/>
            <a:endParaRPr lang="en-US" sz="2000" dirty="0">
              <a:latin typeface="Adobe Devanagari"/>
              <a:cs typeface="Adobe Devanagari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Betaalbare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huisvesting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aanpak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discriminatie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</a:p>
          <a:p>
            <a:pPr lvl="1">
              <a:buFont typeface="Wingdings" charset="0"/>
              <a:buChar char="à"/>
            </a:pPr>
            <a:endParaRPr lang="en-US" dirty="0" smtClean="0"/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Adobe Devanagari"/>
                <a:cs typeface="Adobe Devanagari"/>
              </a:rPr>
              <a:t>Gezondheid</a:t>
            </a:r>
            <a:endParaRPr lang="en-US" dirty="0">
              <a:latin typeface="Adobe Devanagari"/>
              <a:cs typeface="Adobe Devanagari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68% van de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respondenten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geeft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aan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hun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problemen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te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bespreken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, 1/4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wenst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dit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liever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niet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te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doen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. 4,5%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heeft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niemand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. 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Alleenstaanden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geven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het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vaakst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(11,9%)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aan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niemand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te</a:t>
            </a:r>
            <a:r>
              <a:rPr lang="en-US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ea typeface="MS PGothic" charset="0"/>
                <a:cs typeface="Adobe Devanagari"/>
              </a:rPr>
              <a:t>hebben</a:t>
            </a:r>
            <a:endParaRPr lang="en-US" sz="2000" dirty="0">
              <a:latin typeface="Adobe Devanagari"/>
              <a:ea typeface="MS PGothic" charset="0"/>
              <a:cs typeface="Adobe Devanagari"/>
            </a:endParaRPr>
          </a:p>
          <a:p>
            <a:pPr marL="0" indent="0">
              <a:buFont typeface="Wingdings 2" charset="0"/>
              <a:buNone/>
              <a:defRPr/>
            </a:pPr>
            <a:endParaRPr lang="en-US" sz="2000" dirty="0" smtClean="0">
              <a:ea typeface="MS PGothic" charset="0"/>
            </a:endParaRPr>
          </a:p>
          <a:p>
            <a:pPr marL="0" indent="0">
              <a:buFont typeface="Wingdings 2" charset="0"/>
              <a:buNone/>
              <a:defRPr/>
            </a:pPr>
            <a:endParaRPr lang="en-US" sz="2000" dirty="0">
              <a:ea typeface="MS PGothic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53355444"/>
              </p:ext>
            </p:extLst>
          </p:nvPr>
        </p:nvGraphicFramePr>
        <p:xfrm>
          <a:off x="2051720" y="2924944"/>
          <a:ext cx="5039995" cy="305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45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dobe Devanagari"/>
                <a:cs typeface="Adobe Devanagari"/>
              </a:rPr>
              <a:t>Vrije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tijd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nl-BE" sz="2000" dirty="0" err="1" smtClean="0">
                <a:latin typeface="Adobe Devanagari"/>
                <a:cs typeface="Adobe Devanagari"/>
              </a:rPr>
              <a:t>Vaak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>
                <a:latin typeface="Adobe Devanagari"/>
                <a:cs typeface="Adobe Devanagari"/>
              </a:rPr>
              <a:t>i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nformele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participatie</a:t>
            </a:r>
            <a:endParaRPr lang="en-US" altLang="nl-BE" sz="2000" dirty="0" smtClean="0">
              <a:latin typeface="Adobe Devanagari"/>
              <a:cs typeface="Adobe Devanagari"/>
            </a:endParaRPr>
          </a:p>
          <a:p>
            <a:r>
              <a:rPr lang="en-US" altLang="nl-BE" sz="2000" dirty="0" err="1" smtClean="0">
                <a:latin typeface="Adobe Devanagari"/>
                <a:cs typeface="Adobe Devanagari"/>
              </a:rPr>
              <a:t>Terugkerende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drempels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zijn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tijd</a:t>
            </a:r>
            <a:r>
              <a:rPr lang="en-US" altLang="nl-BE" sz="2000" dirty="0" smtClean="0">
                <a:latin typeface="Adobe Devanagari"/>
                <a:cs typeface="Adobe Devanagari"/>
              </a:rPr>
              <a:t> en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kennis</a:t>
            </a:r>
            <a:r>
              <a:rPr lang="en-US" altLang="nl-BE" sz="2000" dirty="0" smtClean="0">
                <a:latin typeface="Adobe Devanagari"/>
                <a:cs typeface="Adobe Devanagari"/>
              </a:rPr>
              <a:t> van het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aanbod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altLang="nl-BE" sz="2000" dirty="0" err="1" smtClean="0">
                <a:latin typeface="Adobe Devanagari"/>
                <a:cs typeface="Adobe Devanagari"/>
              </a:rPr>
              <a:t>Taal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drempel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bij</a:t>
            </a:r>
            <a:r>
              <a:rPr lang="en-US" altLang="nl-BE" sz="2000" dirty="0" smtClean="0">
                <a:latin typeface="Adobe Devanagari"/>
                <a:cs typeface="Adobe Devanagari"/>
              </a:rPr>
              <a:t> bib (22%) en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voorstellingen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(10%).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Bij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sportclubs</a:t>
            </a:r>
            <a:r>
              <a:rPr lang="en-US" altLang="nl-BE" sz="2000" dirty="0" smtClean="0">
                <a:latin typeface="Adobe Devanagari"/>
                <a:cs typeface="Adobe Devanagari"/>
              </a:rPr>
              <a:t> en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verenigingen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een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stuk</a:t>
            </a:r>
            <a:r>
              <a:rPr lang="en-US" altLang="nl-BE" sz="2000" dirty="0" smtClean="0">
                <a:latin typeface="Adobe Devanagari"/>
                <a:cs typeface="Adobe Devanagari"/>
              </a:rPr>
              <a:t> minder (resp. 1% en 2%)</a:t>
            </a:r>
          </a:p>
          <a:p>
            <a:r>
              <a:rPr lang="en-US" altLang="nl-BE" sz="2000" dirty="0" err="1" smtClean="0">
                <a:latin typeface="Adobe Devanagari"/>
                <a:cs typeface="Adobe Devanagari"/>
              </a:rPr>
              <a:t>Kennis</a:t>
            </a:r>
            <a:r>
              <a:rPr lang="en-US" altLang="nl-BE" sz="2000" dirty="0" smtClean="0">
                <a:latin typeface="Adobe Devanagari"/>
                <a:cs typeface="Adobe Devanagari"/>
              </a:rPr>
              <a:t> van het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aanbod</a:t>
            </a:r>
            <a:r>
              <a:rPr lang="en-US" altLang="nl-BE" sz="2000" dirty="0" smtClean="0">
                <a:latin typeface="Adobe Devanagari"/>
                <a:cs typeface="Adobe Devanagari"/>
              </a:rPr>
              <a:t> (45%)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belangrijkste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drempel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bij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verenigingen</a:t>
            </a:r>
            <a:endParaRPr lang="en-US" altLang="nl-BE" sz="2000" dirty="0" smtClean="0">
              <a:latin typeface="Adobe Devanagari"/>
              <a:cs typeface="Adobe Devanagari"/>
            </a:endParaRPr>
          </a:p>
          <a:p>
            <a:endParaRPr lang="en-US" altLang="nl-BE" sz="2000" dirty="0" smtClean="0"/>
          </a:p>
          <a:p>
            <a:pPr marL="0" indent="0">
              <a:buNone/>
            </a:pPr>
            <a:endParaRPr lang="en-US" altLang="nl-BE" sz="2000" dirty="0" smtClean="0"/>
          </a:p>
          <a:p>
            <a:pPr marL="0" indent="0">
              <a:buNone/>
            </a:pPr>
            <a:endParaRPr lang="en-US" altLang="nl-BE" sz="2000" dirty="0" smtClean="0"/>
          </a:p>
          <a:p>
            <a:endParaRPr lang="en-US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8408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Beleidsaanbevelingen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dobe Devanagari"/>
              <a:cs typeface="Adobe Devanagari"/>
            </a:endParaRP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Participatie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aan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vrije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tijd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hoger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dan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verwacht</a:t>
            </a:r>
            <a:r>
              <a:rPr lang="en-US" sz="2000" dirty="0" smtClean="0">
                <a:latin typeface="Adobe Devanagari"/>
                <a:cs typeface="Adobe Devanagari"/>
              </a:rPr>
              <a:t>. “</a:t>
            </a:r>
            <a:r>
              <a:rPr lang="en-US" sz="2000" dirty="0" err="1" smtClean="0">
                <a:latin typeface="Adobe Devanagari"/>
                <a:cs typeface="Adobe Devanagari"/>
              </a:rPr>
              <a:t>Slechts</a:t>
            </a:r>
            <a:r>
              <a:rPr lang="en-US" sz="2000" dirty="0" smtClean="0">
                <a:latin typeface="Adobe Devanagari"/>
                <a:cs typeface="Adobe Devanagari"/>
              </a:rPr>
              <a:t>”</a:t>
            </a:r>
            <a:r>
              <a:rPr lang="en-US" sz="2000" dirty="0" smtClean="0">
                <a:latin typeface="Adobe Devanagari"/>
                <a:cs typeface="Adobe Devanagari"/>
              </a:rPr>
              <a:t> in 17% van de </a:t>
            </a:r>
            <a:r>
              <a:rPr lang="en-US" sz="2000" dirty="0" err="1" smtClean="0">
                <a:latin typeface="Adobe Devanagari"/>
                <a:cs typeface="Adobe Devanagari"/>
              </a:rPr>
              <a:t>gezinnen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participeert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nieman</a:t>
            </a:r>
            <a:r>
              <a:rPr lang="en-US" sz="2000" dirty="0" err="1" smtClean="0">
                <a:latin typeface="Adobe Devanagari"/>
                <a:cs typeface="Adobe Devanagari"/>
              </a:rPr>
              <a:t>d</a:t>
            </a:r>
            <a:r>
              <a:rPr lang="en-US" sz="2000" dirty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aan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vrije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tijd</a:t>
            </a:r>
            <a:r>
              <a:rPr lang="en-US" sz="2000" dirty="0" smtClean="0">
                <a:latin typeface="Adobe Devanagari"/>
                <a:cs typeface="Adobe Devanagari"/>
              </a:rPr>
              <a:t>. </a:t>
            </a:r>
            <a:endParaRPr lang="en-US" sz="2000" dirty="0" smtClean="0">
              <a:latin typeface="Adobe Devanagari"/>
              <a:cs typeface="Adobe Devanagari"/>
            </a:endParaRPr>
          </a:p>
          <a:p>
            <a:pPr lvl="1"/>
            <a:r>
              <a:rPr lang="en-US" sz="2000" dirty="0" err="1" smtClean="0">
                <a:latin typeface="Adobe Devanagari"/>
                <a:cs typeface="Adobe Devanagari"/>
              </a:rPr>
              <a:t>Verschillende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drempels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wat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betreft</a:t>
            </a:r>
            <a:r>
              <a:rPr lang="en-US" sz="2000" dirty="0" smtClean="0">
                <a:latin typeface="Adobe Devanagari"/>
                <a:cs typeface="Adobe Devanagari"/>
              </a:rPr>
              <a:t> sport, </a:t>
            </a:r>
            <a:r>
              <a:rPr lang="en-US" sz="2000" dirty="0" err="1" smtClean="0">
                <a:latin typeface="Adobe Devanagari"/>
                <a:cs typeface="Adobe Devanagari"/>
              </a:rPr>
              <a:t>vereniging</a:t>
            </a:r>
            <a:r>
              <a:rPr lang="en-US" sz="2000" dirty="0" smtClean="0">
                <a:latin typeface="Adobe Devanagari"/>
                <a:cs typeface="Adobe Devanagari"/>
              </a:rPr>
              <a:t>, </a:t>
            </a:r>
            <a:r>
              <a:rPr lang="en-US" sz="2000" dirty="0" err="1" smtClean="0">
                <a:latin typeface="Adobe Devanagari"/>
                <a:cs typeface="Adobe Devanagari"/>
              </a:rPr>
              <a:t>voorstelling</a:t>
            </a:r>
            <a:r>
              <a:rPr lang="en-US" sz="2000" dirty="0" smtClean="0">
                <a:latin typeface="Adobe Devanagari"/>
                <a:cs typeface="Adobe Devanagari"/>
              </a:rPr>
              <a:t> &amp; bib</a:t>
            </a:r>
          </a:p>
          <a:p>
            <a:pPr marL="274638" lvl="1" indent="0">
              <a:buNone/>
            </a:pPr>
            <a:endParaRPr lang="en-US" dirty="0">
              <a:latin typeface="Adobe Devanagari"/>
              <a:cs typeface="Adobe Devanagari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>
                <a:latin typeface="Adobe Devanagari"/>
                <a:cs typeface="Adobe Devanagari"/>
                <a:sym typeface="Wingdings"/>
              </a:rPr>
              <a:t>V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ereniging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: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beter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kenbaar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maken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aanbod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en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doel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verenigingsleven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. </a:t>
            </a:r>
            <a:endParaRPr lang="en-US" sz="2000" dirty="0">
              <a:latin typeface="Adobe Devanagari"/>
              <a:cs typeface="Adobe Devanagari"/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Bibliotheek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: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kenbaar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maken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aanbod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anderstalige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boeken</a:t>
            </a:r>
            <a:endParaRPr lang="en-US" sz="2000" dirty="0">
              <a:latin typeface="Adobe Devanagari"/>
              <a:cs typeface="Adobe Devanagari"/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Promotie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vrije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tijd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op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zich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hier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nog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wel</a:t>
            </a:r>
            <a:r>
              <a:rPr lang="en-US" sz="2000" dirty="0" smtClean="0">
                <a:latin typeface="Adobe Devanagari"/>
                <a:cs typeface="Adobe Devanagari"/>
                <a:sym typeface="Wingdings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  <a:sym typeface="Wingdings"/>
              </a:rPr>
              <a:t>belang</a:t>
            </a:r>
            <a:r>
              <a:rPr lang="en-US" sz="2000" dirty="0">
                <a:latin typeface="Adobe Devanagari"/>
                <a:cs typeface="Adobe Devanagari"/>
                <a:sym typeface="Wingdings"/>
              </a:rPr>
              <a:t> </a:t>
            </a:r>
            <a:endParaRPr lang="en-US" dirty="0" smtClean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6136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be Devanagari"/>
                <a:cs typeface="Adobe Devanagari"/>
              </a:rPr>
              <a:t>Feedbackgesprekken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endParaRPr lang="en-US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dobe Devanagari"/>
                <a:cs typeface="Adobe Devanagari"/>
              </a:rPr>
              <a:t>Begeleiding</a:t>
            </a:r>
            <a:r>
              <a:rPr lang="en-US" sz="2000" dirty="0" smtClean="0">
                <a:latin typeface="Adobe Devanagari"/>
                <a:cs typeface="Adobe Devanagari"/>
              </a:rPr>
              <a:t> van </a:t>
            </a:r>
            <a:r>
              <a:rPr lang="en-US" sz="2000" dirty="0" err="1" smtClean="0">
                <a:latin typeface="Adobe Devanagari"/>
                <a:cs typeface="Adobe Devanagari"/>
              </a:rPr>
              <a:t>toeleiders</a:t>
            </a:r>
            <a:r>
              <a:rPr lang="en-US" sz="2000" dirty="0" smtClean="0">
                <a:latin typeface="Adobe Devanagari"/>
                <a:cs typeface="Adobe Devanagari"/>
              </a:rPr>
              <a:t> in </a:t>
            </a:r>
            <a:r>
              <a:rPr lang="en-US" sz="2000" dirty="0" err="1" smtClean="0">
                <a:latin typeface="Adobe Devanagari"/>
                <a:cs typeface="Adobe Devanagari"/>
              </a:rPr>
              <a:t>vele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gevallen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effectief</a:t>
            </a:r>
            <a:endParaRPr lang="en-US" sz="2000" dirty="0" smtClean="0">
              <a:latin typeface="Adobe Devanagari"/>
              <a:cs typeface="Adobe Devanagari"/>
            </a:endParaRPr>
          </a:p>
          <a:p>
            <a:r>
              <a:rPr lang="en-US" sz="2000" dirty="0" err="1" smtClean="0">
                <a:latin typeface="Adobe Devanagari"/>
                <a:cs typeface="Adobe Devanagari"/>
              </a:rPr>
              <a:t>Sommige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drempels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  <a:r>
              <a:rPr lang="en-US" sz="2000" dirty="0" err="1" smtClean="0">
                <a:latin typeface="Adobe Devanagari"/>
                <a:cs typeface="Adobe Devanagari"/>
              </a:rPr>
              <a:t>hardnekkig</a:t>
            </a:r>
            <a:r>
              <a:rPr lang="en-US" sz="2000" dirty="0" smtClean="0">
                <a:latin typeface="Adobe Devanagari"/>
                <a:cs typeface="Adobe Devanagari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303771"/>
              </p:ext>
            </p:extLst>
          </p:nvPr>
        </p:nvGraphicFramePr>
        <p:xfrm>
          <a:off x="1979712" y="2564904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8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/>
                <a:cs typeface="Adobe Devanagari"/>
              </a:rPr>
              <a:t>Algemene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>
                <a:latin typeface="Adobe Devanagari"/>
                <a:cs typeface="Adobe Devanagari"/>
              </a:rPr>
              <a:t>c</a:t>
            </a:r>
            <a:r>
              <a:rPr lang="en-US" sz="2800" dirty="0" err="1" smtClean="0">
                <a:latin typeface="Adobe Devanagari"/>
                <a:cs typeface="Adobe Devanagari"/>
              </a:rPr>
              <a:t>onclusies</a:t>
            </a:r>
            <a:r>
              <a:rPr lang="en-US" sz="2800" dirty="0" smtClean="0">
                <a:latin typeface="Adobe Devanagari"/>
                <a:cs typeface="Adobe Devanagari"/>
              </a:rPr>
              <a:t> en </a:t>
            </a:r>
            <a:r>
              <a:rPr lang="en-US" sz="2800" dirty="0" err="1" smtClean="0">
                <a:latin typeface="Adobe Devanagari"/>
                <a:cs typeface="Adobe Devanagari"/>
              </a:rPr>
              <a:t>beleidsaanbevelingen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Bewustzijn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mogelijkheden</a:t>
            </a:r>
            <a:r>
              <a:rPr lang="en-US" sz="1800" dirty="0" smtClean="0">
                <a:latin typeface="Adobe Devanagari"/>
                <a:cs typeface="Adobe Devanagari"/>
              </a:rPr>
              <a:t> en </a:t>
            </a:r>
            <a:r>
              <a:rPr lang="en-US" sz="1800" dirty="0" err="1" smtClean="0">
                <a:latin typeface="Adobe Devanagari"/>
                <a:cs typeface="Adobe Devanagari"/>
              </a:rPr>
              <a:t>eigen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verantwoordelijkheden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Doorgaans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>
                <a:latin typeface="Adobe Devanagari"/>
                <a:cs typeface="Adobe Devanagari"/>
              </a:rPr>
              <a:t>s</a:t>
            </a:r>
            <a:r>
              <a:rPr lang="en-US" sz="1800" dirty="0" err="1" smtClean="0">
                <a:latin typeface="Adobe Devanagari"/>
                <a:cs typeface="Adobe Devanagari"/>
              </a:rPr>
              <a:t>terke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motivatie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voor</a:t>
            </a:r>
            <a:r>
              <a:rPr lang="en-US" sz="1800" dirty="0" smtClean="0">
                <a:latin typeface="Adobe Devanagari"/>
                <a:cs typeface="Adobe Devanagari"/>
              </a:rPr>
              <a:t> NT2</a:t>
            </a:r>
            <a:r>
              <a:rPr lang="en-US" sz="1800" dirty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en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taalverwerving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endParaRPr lang="en-US" sz="1800" dirty="0" smtClean="0">
              <a:latin typeface="Adobe Devanagari"/>
              <a:cs typeface="Adobe Devanagari"/>
            </a:endParaRPr>
          </a:p>
          <a:p>
            <a:pPr lvl="1">
              <a:lnSpc>
                <a:spcPct val="130000"/>
              </a:lnSpc>
            </a:pPr>
            <a:r>
              <a:rPr lang="en-US" sz="1800" dirty="0" smtClean="0">
                <a:latin typeface="Adobe Devanagari"/>
                <a:cs typeface="Adobe Devanagari"/>
              </a:rPr>
              <a:t>Idem </a:t>
            </a:r>
            <a:r>
              <a:rPr lang="en-US" sz="1800" dirty="0" err="1" smtClean="0">
                <a:latin typeface="Adobe Devanagari"/>
                <a:cs typeface="Adobe Devanagari"/>
              </a:rPr>
              <a:t>voor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tewerkstelling</a:t>
            </a:r>
            <a:r>
              <a:rPr lang="en-US" sz="1800" dirty="0" smtClean="0">
                <a:latin typeface="Adobe Devanagari"/>
                <a:cs typeface="Adobe Devanagari"/>
              </a:rPr>
              <a:t>, al is de </a:t>
            </a:r>
            <a:r>
              <a:rPr lang="en-US" sz="1800" dirty="0" err="1" smtClean="0">
                <a:latin typeface="Adobe Devanagari"/>
                <a:cs typeface="Adobe Devanagari"/>
              </a:rPr>
              <a:t>drempel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naar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werk</a:t>
            </a:r>
            <a:r>
              <a:rPr lang="en-US" sz="1800" dirty="0" smtClean="0">
                <a:latin typeface="Adobe Devanagari"/>
                <a:cs typeface="Adobe Devanagari"/>
              </a:rPr>
              <a:t> nog </a:t>
            </a:r>
            <a:r>
              <a:rPr lang="en-US" sz="1800" dirty="0" err="1" smtClean="0">
                <a:latin typeface="Adobe Devanagari"/>
                <a:cs typeface="Adobe Devanagari"/>
              </a:rPr>
              <a:t>hoog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endParaRPr lang="en-US" sz="1800" dirty="0" smtClean="0">
              <a:latin typeface="Adobe Devanagari"/>
              <a:cs typeface="Adobe Devanagari"/>
            </a:endParaRPr>
          </a:p>
          <a:p>
            <a:pPr lvl="1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Duale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situatie</a:t>
            </a:r>
            <a:r>
              <a:rPr lang="en-US" sz="1800" dirty="0" smtClean="0">
                <a:latin typeface="Adobe Devanagari"/>
                <a:cs typeface="Adobe Devanagari"/>
              </a:rPr>
              <a:t> op </a:t>
            </a:r>
            <a:r>
              <a:rPr lang="en-US" sz="1800" dirty="0" err="1" smtClean="0">
                <a:latin typeface="Adobe Devanagari"/>
                <a:cs typeface="Adobe Devanagari"/>
              </a:rPr>
              <a:t>vlak</a:t>
            </a:r>
            <a:r>
              <a:rPr lang="en-US" sz="1800" dirty="0" smtClean="0">
                <a:latin typeface="Adobe Devanagari"/>
                <a:cs typeface="Adobe Devanagari"/>
              </a:rPr>
              <a:t> van </a:t>
            </a:r>
            <a:r>
              <a:rPr lang="en-US" sz="1800" dirty="0" err="1" smtClean="0">
                <a:latin typeface="Adobe Devanagari"/>
                <a:cs typeface="Adobe Devanagari"/>
              </a:rPr>
              <a:t>huisvesting</a:t>
            </a:r>
            <a:r>
              <a:rPr lang="en-US" sz="1800" dirty="0" smtClean="0">
                <a:latin typeface="Adobe Devanagari"/>
                <a:cs typeface="Adobe Devanagari"/>
              </a:rPr>
              <a:t>. Impact </a:t>
            </a:r>
            <a:r>
              <a:rPr lang="en-US" sz="1800" dirty="0" err="1" smtClean="0">
                <a:latin typeface="Adobe Devanagari"/>
                <a:cs typeface="Adobe Devanagari"/>
              </a:rPr>
              <a:t>discriminatie</a:t>
            </a:r>
            <a:endParaRPr lang="en-US" sz="1800" dirty="0" smtClean="0">
              <a:latin typeface="Adobe Devanagari"/>
              <a:cs typeface="Adobe Devanagari"/>
            </a:endParaRPr>
          </a:p>
          <a:p>
            <a:pPr lvl="1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Taalpromotie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blijkt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te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werken</a:t>
            </a:r>
            <a:r>
              <a:rPr lang="en-US" sz="1800" dirty="0" smtClean="0">
                <a:latin typeface="Adobe Devanagari"/>
                <a:cs typeface="Adobe Devanagari"/>
              </a:rPr>
              <a:t>. Meer </a:t>
            </a:r>
            <a:r>
              <a:rPr lang="en-US" sz="1800" dirty="0" err="1" smtClean="0">
                <a:latin typeface="Adobe Devanagari"/>
                <a:cs typeface="Adobe Devanagari"/>
              </a:rPr>
              <a:t>gerichte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informatie</a:t>
            </a:r>
            <a:r>
              <a:rPr lang="en-US" sz="1800" dirty="0" smtClean="0">
                <a:latin typeface="Adobe Devanagari"/>
                <a:cs typeface="Adobe Devanagari"/>
              </a:rPr>
              <a:t> op </a:t>
            </a:r>
            <a:r>
              <a:rPr lang="en-US" sz="1800" dirty="0" err="1" smtClean="0">
                <a:latin typeface="Adobe Devanagari"/>
                <a:cs typeface="Adobe Devanagari"/>
              </a:rPr>
              <a:t>maat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richting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maximaal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oefen</a:t>
            </a:r>
            <a:r>
              <a:rPr lang="en-US" sz="1800" dirty="0" smtClean="0">
                <a:latin typeface="Adobe Devanagari"/>
                <a:cs typeface="Adobe Devanagari"/>
              </a:rPr>
              <a:t>- en </a:t>
            </a:r>
            <a:r>
              <a:rPr lang="en-US" sz="1800" dirty="0" err="1" smtClean="0">
                <a:latin typeface="Adobe Devanagari"/>
                <a:cs typeface="Adobe Devanagari"/>
              </a:rPr>
              <a:t>leerkansen</a:t>
            </a:r>
            <a:r>
              <a:rPr lang="en-US" sz="1800" dirty="0" smtClean="0">
                <a:latin typeface="Adobe Devanagari"/>
                <a:cs typeface="Adobe Devanagari"/>
              </a:rPr>
              <a:t>. </a:t>
            </a:r>
            <a:r>
              <a:rPr lang="en-US" sz="1800" dirty="0" err="1" smtClean="0">
                <a:latin typeface="Adobe Devanagari"/>
                <a:cs typeface="Adobe Devanagari"/>
              </a:rPr>
              <a:t>Promotie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wel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nodig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voor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vrije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tijd</a:t>
            </a:r>
            <a:endParaRPr lang="en-US" sz="1800" dirty="0" smtClean="0">
              <a:latin typeface="Adobe Devanagari"/>
              <a:cs typeface="Adobe Devanagari"/>
            </a:endParaRPr>
          </a:p>
          <a:p>
            <a:pPr lvl="1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Naast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duidelijk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taalbeleid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ook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nood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aan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systematischer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onthaalbeleid</a:t>
            </a:r>
            <a:endParaRPr lang="en-US" sz="1800" dirty="0">
              <a:latin typeface="Adobe Devanagari"/>
              <a:cs typeface="Adobe Devanagari"/>
            </a:endParaRPr>
          </a:p>
          <a:p>
            <a:pPr lvl="2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Uitbouw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gemeentelijk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onthaalbeleid</a:t>
            </a:r>
            <a:r>
              <a:rPr lang="en-US" sz="1800" dirty="0" smtClean="0">
                <a:latin typeface="Adobe Devanagari"/>
                <a:cs typeface="Adobe Devanagari"/>
              </a:rPr>
              <a:t>; </a:t>
            </a:r>
            <a:r>
              <a:rPr lang="en-US" sz="1800" dirty="0" err="1" smtClean="0">
                <a:latin typeface="Adobe Devanagari"/>
                <a:cs typeface="Adobe Devanagari"/>
              </a:rPr>
              <a:t>oriëntatieloket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endParaRPr lang="en-US" sz="1800" dirty="0">
              <a:latin typeface="Adobe Devanagari"/>
              <a:cs typeface="Adobe Devanagari"/>
            </a:endParaRPr>
          </a:p>
          <a:p>
            <a:pPr lvl="2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Betrekken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toeleiders</a:t>
            </a:r>
            <a:r>
              <a:rPr lang="en-US" sz="1800" dirty="0" smtClean="0">
                <a:latin typeface="Adobe Devanagari"/>
                <a:cs typeface="Adobe Devanagari"/>
              </a:rPr>
              <a:t>, </a:t>
            </a:r>
            <a:r>
              <a:rPr lang="en-US" sz="1800" dirty="0" err="1" smtClean="0">
                <a:latin typeface="Adobe Devanagari"/>
                <a:cs typeface="Adobe Devanagari"/>
              </a:rPr>
              <a:t>actoren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uit</a:t>
            </a:r>
            <a:r>
              <a:rPr lang="en-US" sz="1800" dirty="0" smtClean="0">
                <a:latin typeface="Adobe Devanagari"/>
                <a:cs typeface="Adobe Devanagari"/>
              </a:rPr>
              <a:t> het </a:t>
            </a:r>
            <a:r>
              <a:rPr lang="en-US" sz="1800" dirty="0" err="1" smtClean="0">
                <a:latin typeface="Adobe Devanagari"/>
                <a:cs typeface="Adobe Devanagari"/>
              </a:rPr>
              <a:t>middenveld</a:t>
            </a:r>
            <a:r>
              <a:rPr lang="en-US" sz="1800" dirty="0" smtClean="0">
                <a:latin typeface="Adobe Devanagari"/>
                <a:cs typeface="Adobe Devanagari"/>
              </a:rPr>
              <a:t>, </a:t>
            </a:r>
            <a:r>
              <a:rPr lang="en-US" sz="1800" dirty="0" err="1" smtClean="0">
                <a:latin typeface="Adobe Devanagari"/>
                <a:cs typeface="Adobe Devanagari"/>
              </a:rPr>
              <a:t>verenigingsleven</a:t>
            </a:r>
            <a:r>
              <a:rPr lang="en-US" sz="1800" dirty="0" smtClean="0">
                <a:latin typeface="Adobe Devanagari"/>
                <a:cs typeface="Adobe Devanagari"/>
              </a:rPr>
              <a:t> (</a:t>
            </a:r>
            <a:r>
              <a:rPr lang="en-US" sz="1800" dirty="0" err="1" smtClean="0">
                <a:latin typeface="Adobe Devanagari"/>
                <a:cs typeface="Adobe Devanagari"/>
              </a:rPr>
              <a:t>wisselwerking</a:t>
            </a:r>
            <a:r>
              <a:rPr lang="en-US" sz="1800" dirty="0" smtClean="0">
                <a:latin typeface="Adobe Devanagari"/>
                <a:cs typeface="Adobe Devanagari"/>
              </a:rPr>
              <a:t> met </a:t>
            </a:r>
            <a:r>
              <a:rPr lang="en-US" sz="1800" dirty="0" err="1" smtClean="0">
                <a:latin typeface="Adobe Devanagari"/>
                <a:cs typeface="Adobe Devanagari"/>
              </a:rPr>
              <a:t>openbare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diensten</a:t>
            </a:r>
            <a:r>
              <a:rPr lang="en-US" sz="1800" dirty="0" smtClean="0">
                <a:latin typeface="Adobe Devanagari"/>
                <a:cs typeface="Adobe Devanagari"/>
              </a:rPr>
              <a:t>) </a:t>
            </a:r>
            <a:endParaRPr lang="en-US" sz="1800" dirty="0">
              <a:latin typeface="Adobe Devanagari"/>
              <a:cs typeface="Adobe Devanagari"/>
            </a:endParaRPr>
          </a:p>
          <a:p>
            <a:pPr lvl="2">
              <a:lnSpc>
                <a:spcPct val="130000"/>
              </a:lnSpc>
            </a:pPr>
            <a:r>
              <a:rPr lang="en-US" sz="1800" dirty="0" err="1" smtClean="0">
                <a:latin typeface="Adobe Devanagari"/>
                <a:cs typeface="Adobe Devanagari"/>
              </a:rPr>
              <a:t>Belang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mogelijkheden</a:t>
            </a:r>
            <a:r>
              <a:rPr lang="en-US" sz="1800" dirty="0" smtClean="0">
                <a:latin typeface="Adobe Devanagari"/>
                <a:cs typeface="Adobe Devanagari"/>
              </a:rPr>
              <a:t> tot </a:t>
            </a:r>
            <a:r>
              <a:rPr lang="en-US" sz="1800" dirty="0" err="1" smtClean="0">
                <a:latin typeface="Adobe Devanagari"/>
                <a:cs typeface="Adobe Devanagari"/>
              </a:rPr>
              <a:t>informele</a:t>
            </a:r>
            <a:r>
              <a:rPr lang="en-US" sz="1800" dirty="0" smtClean="0">
                <a:latin typeface="Adobe Devanagari"/>
                <a:cs typeface="Adobe Devanagari"/>
              </a:rPr>
              <a:t> </a:t>
            </a:r>
            <a:r>
              <a:rPr lang="en-US" sz="1800" dirty="0" err="1" smtClean="0">
                <a:latin typeface="Adobe Devanagari"/>
                <a:cs typeface="Adobe Devanagari"/>
              </a:rPr>
              <a:t>contactmomenten</a:t>
            </a:r>
            <a:r>
              <a:rPr lang="en-US" sz="1800" dirty="0" smtClean="0">
                <a:latin typeface="Adobe Devanagari"/>
                <a:cs typeface="Adobe Devanagari"/>
              </a:rPr>
              <a:t> (school)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8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BE" sz="2800" dirty="0" err="1" smtClean="0">
                <a:solidFill>
                  <a:srgbClr val="7B9899"/>
                </a:solidFill>
                <a:latin typeface="Adobe Devanagari"/>
                <a:cs typeface="Adobe Devanagari"/>
              </a:rPr>
              <a:t>Doelstelling</a:t>
            </a:r>
            <a:endParaRPr lang="en-US" altLang="nl-BE" sz="2800" dirty="0" smtClean="0">
              <a:solidFill>
                <a:srgbClr val="7B9899"/>
              </a:solidFill>
              <a:latin typeface="Adobe Devanagari"/>
              <a:cs typeface="Adobe Devanagari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nl-BE" dirty="0" smtClean="0"/>
          </a:p>
          <a:p>
            <a:pPr eaLnBrk="1" hangingPunct="1"/>
            <a:r>
              <a:rPr lang="en-US" altLang="nl-BE" b="1" dirty="0" err="1" smtClean="0">
                <a:latin typeface="Adobe Devanagari"/>
                <a:cs typeface="Adobe Devanagari"/>
              </a:rPr>
              <a:t>Zicht</a:t>
            </a:r>
            <a:r>
              <a:rPr lang="en-US" altLang="nl-BE" b="1" dirty="0" smtClean="0">
                <a:latin typeface="Adobe Devanagari"/>
                <a:cs typeface="Adobe Devanagari"/>
              </a:rPr>
              <a:t> </a:t>
            </a:r>
            <a:r>
              <a:rPr lang="en-US" altLang="nl-BE" b="1" dirty="0" err="1" smtClean="0">
                <a:latin typeface="Adobe Devanagari"/>
                <a:cs typeface="Adobe Devanagari"/>
              </a:rPr>
              <a:t>krijgen</a:t>
            </a:r>
            <a:r>
              <a:rPr lang="en-US" altLang="nl-BE" b="1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smtClean="0">
                <a:latin typeface="Adobe Devanagari"/>
                <a:cs typeface="Adobe Devanagari"/>
              </a:rPr>
              <a:t>op de </a:t>
            </a:r>
            <a:r>
              <a:rPr lang="en-US" altLang="nl-BE" dirty="0" err="1" smtClean="0">
                <a:latin typeface="Adobe Devanagari"/>
                <a:cs typeface="Adobe Devanagari"/>
              </a:rPr>
              <a:t>percepties</a:t>
            </a:r>
            <a:r>
              <a:rPr lang="en-US" altLang="nl-BE" dirty="0" smtClean="0">
                <a:latin typeface="Adobe Devanagari"/>
                <a:cs typeface="Adobe Devanagari"/>
              </a:rPr>
              <a:t>, </a:t>
            </a:r>
            <a:r>
              <a:rPr lang="en-US" altLang="nl-BE" dirty="0" err="1" smtClean="0">
                <a:latin typeface="Adobe Devanagari"/>
                <a:cs typeface="Adobe Devanagari"/>
              </a:rPr>
              <a:t>motieven</a:t>
            </a:r>
            <a:r>
              <a:rPr lang="en-US" altLang="nl-BE" dirty="0" smtClean="0">
                <a:latin typeface="Adobe Devanagari"/>
                <a:cs typeface="Adobe Devanagari"/>
              </a:rPr>
              <a:t> en </a:t>
            </a:r>
            <a:r>
              <a:rPr lang="en-US" altLang="nl-BE" dirty="0" err="1" smtClean="0">
                <a:latin typeface="Adobe Devanagari"/>
                <a:cs typeface="Adobe Devanagari"/>
              </a:rPr>
              <a:t>noden</a:t>
            </a:r>
            <a:r>
              <a:rPr lang="en-US" altLang="nl-BE" dirty="0" smtClean="0">
                <a:latin typeface="Adobe Devanagari"/>
                <a:cs typeface="Adobe Devanagari"/>
              </a:rPr>
              <a:t> van </a:t>
            </a:r>
            <a:r>
              <a:rPr lang="en-US" altLang="nl-BE" dirty="0" err="1" smtClean="0">
                <a:latin typeface="Adobe Devanagari"/>
                <a:cs typeface="Adobe Devanagari"/>
              </a:rPr>
              <a:t>een</a:t>
            </a:r>
            <a:r>
              <a:rPr lang="en-US" altLang="nl-BE" dirty="0" smtClean="0">
                <a:latin typeface="Adobe Devanagari"/>
                <a:cs typeface="Adobe Devanagari"/>
              </a:rPr>
              <a:t> diverse </a:t>
            </a:r>
            <a:r>
              <a:rPr lang="en-US" altLang="nl-BE" dirty="0" err="1" smtClean="0">
                <a:latin typeface="Adobe Devanagari"/>
                <a:cs typeface="Adobe Devanagari"/>
              </a:rPr>
              <a:t>groep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nieuwe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inwoners</a:t>
            </a:r>
            <a:r>
              <a:rPr lang="en-US" altLang="nl-BE" dirty="0" smtClean="0">
                <a:latin typeface="Adobe Devanagari"/>
                <a:cs typeface="Adobe Devanagari"/>
              </a:rPr>
              <a:t> van </a:t>
            </a:r>
            <a:r>
              <a:rPr lang="en-US" altLang="nl-BE" dirty="0" err="1" smtClean="0">
                <a:latin typeface="Adobe Devanagari"/>
                <a:cs typeface="Adobe Devanagari"/>
              </a:rPr>
              <a:t>vreemde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origine</a:t>
            </a:r>
            <a:r>
              <a:rPr lang="en-US" altLang="nl-BE" dirty="0" smtClean="0">
                <a:latin typeface="Adobe Devanagari"/>
                <a:cs typeface="Adobe Devanagari"/>
              </a:rPr>
              <a:t> in de </a:t>
            </a:r>
            <a:r>
              <a:rPr lang="en-US" altLang="nl-BE" dirty="0" err="1" smtClean="0">
                <a:latin typeface="Adobe Devanagari"/>
                <a:cs typeface="Adobe Devanagari"/>
              </a:rPr>
              <a:t>Vlaamse</a:t>
            </a:r>
            <a:r>
              <a:rPr lang="en-US" altLang="nl-BE" dirty="0" smtClean="0">
                <a:latin typeface="Adobe Devanagari"/>
                <a:cs typeface="Adobe Devanagari"/>
              </a:rPr>
              <a:t> Rand </a:t>
            </a:r>
          </a:p>
          <a:p>
            <a:pPr eaLnBrk="1" hangingPunct="1"/>
            <a:endParaRPr lang="en-US" altLang="nl-BE" dirty="0" smtClean="0">
              <a:latin typeface="Adobe Devanagari"/>
              <a:cs typeface="Adobe Devanagari"/>
            </a:endParaRPr>
          </a:p>
          <a:p>
            <a:pPr eaLnBrk="1" hangingPunct="1"/>
            <a:r>
              <a:rPr lang="en-US" altLang="nl-BE" b="1" dirty="0" err="1" smtClean="0">
                <a:latin typeface="Adobe Devanagari"/>
                <a:cs typeface="Adobe Devanagari"/>
              </a:rPr>
              <a:t>Een</a:t>
            </a:r>
            <a:r>
              <a:rPr lang="en-US" altLang="nl-BE" b="1" dirty="0" smtClean="0">
                <a:latin typeface="Adobe Devanagari"/>
                <a:cs typeface="Adobe Devanagari"/>
              </a:rPr>
              <a:t> </a:t>
            </a:r>
            <a:r>
              <a:rPr lang="en-US" altLang="nl-BE" b="1" dirty="0" err="1" smtClean="0">
                <a:latin typeface="Adobe Devanagari"/>
                <a:cs typeface="Adobe Devanagari"/>
              </a:rPr>
              <a:t>inhaalbeweging</a:t>
            </a:r>
            <a:r>
              <a:rPr lang="en-US" altLang="nl-BE" dirty="0" smtClean="0">
                <a:latin typeface="Adobe Devanagari"/>
                <a:cs typeface="Adobe Devanagari"/>
              </a:rPr>
              <a:t>: </a:t>
            </a:r>
            <a:r>
              <a:rPr lang="en-US" altLang="nl-BE" dirty="0" err="1" smtClean="0">
                <a:latin typeface="Adobe Devanagari"/>
                <a:cs typeface="Adobe Devanagari"/>
              </a:rPr>
              <a:t>deze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groep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proactief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aanspreken</a:t>
            </a:r>
            <a:r>
              <a:rPr lang="en-US" altLang="nl-BE" dirty="0" smtClean="0">
                <a:latin typeface="Adobe Devanagari"/>
                <a:cs typeface="Adobe Devanagari"/>
              </a:rPr>
              <a:t>, </a:t>
            </a:r>
            <a:r>
              <a:rPr lang="en-US" altLang="nl-BE" dirty="0" err="1" smtClean="0">
                <a:latin typeface="Adobe Devanagari"/>
                <a:cs typeface="Adobe Devanagari"/>
              </a:rPr>
              <a:t>motiveren</a:t>
            </a:r>
            <a:r>
              <a:rPr lang="en-US" altLang="nl-BE" dirty="0" smtClean="0">
                <a:latin typeface="Adobe Devanagari"/>
                <a:cs typeface="Adobe Devanagari"/>
              </a:rPr>
              <a:t> en </a:t>
            </a:r>
            <a:r>
              <a:rPr lang="en-US" altLang="nl-BE" dirty="0" err="1" smtClean="0">
                <a:latin typeface="Adobe Devanagari"/>
                <a:cs typeface="Adobe Devanagari"/>
              </a:rPr>
              <a:t>toeleiden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naar</a:t>
            </a:r>
            <a:r>
              <a:rPr lang="en-US" altLang="nl-BE" dirty="0" smtClean="0">
                <a:latin typeface="Adobe Devanagari"/>
                <a:cs typeface="Adobe Devanagari"/>
              </a:rPr>
              <a:t> het </a:t>
            </a:r>
            <a:r>
              <a:rPr lang="en-US" altLang="nl-BE" dirty="0" err="1" smtClean="0">
                <a:latin typeface="Adobe Devanagari"/>
                <a:cs typeface="Adobe Devanagari"/>
              </a:rPr>
              <a:t>regulier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lokaal</a:t>
            </a:r>
            <a:r>
              <a:rPr lang="en-US" altLang="nl-BE" dirty="0" smtClean="0">
                <a:latin typeface="Adobe Devanagari"/>
                <a:cs typeface="Adobe Devanagari"/>
              </a:rPr>
              <a:t> en </a:t>
            </a:r>
            <a:r>
              <a:rPr lang="en-US" altLang="nl-BE" dirty="0" err="1" smtClean="0">
                <a:latin typeface="Adobe Devanagari"/>
                <a:cs typeface="Adobe Devanagari"/>
              </a:rPr>
              <a:t>bovenlokaal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aanbod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5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be Devanagari"/>
                <a:cs typeface="Adobe Devanagari"/>
              </a:rPr>
              <a:t>Toekomst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Adobe Devanagari"/>
                <a:cs typeface="Adobe Devanagari"/>
              </a:rPr>
              <a:t>Eventueel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>
                <a:latin typeface="Adobe Devanagari"/>
                <a:cs typeface="Adobe Devanagari"/>
              </a:rPr>
              <a:t>o</a:t>
            </a:r>
            <a:r>
              <a:rPr lang="en-US" dirty="0" err="1" smtClean="0">
                <a:latin typeface="Adobe Devanagari"/>
                <a:cs typeface="Adobe Devanagari"/>
              </a:rPr>
              <a:t>pvolgonderzoek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dirty="0" err="1" smtClean="0">
                <a:latin typeface="Adobe Devanagari"/>
                <a:cs typeface="Adobe Devanagari"/>
              </a:rPr>
              <a:t>Beleidsaanbevelingen</a:t>
            </a:r>
            <a:r>
              <a:rPr lang="en-US" dirty="0" smtClean="0">
                <a:latin typeface="Adobe Devanagari"/>
                <a:cs typeface="Adobe Devanagari"/>
              </a:rPr>
              <a:t> </a:t>
            </a:r>
            <a:r>
              <a:rPr lang="en-US" dirty="0" err="1" smtClean="0">
                <a:latin typeface="Adobe Devanagari"/>
                <a:cs typeface="Adobe Devanagari"/>
              </a:rPr>
              <a:t>mbt</a:t>
            </a:r>
            <a:r>
              <a:rPr lang="en-US" dirty="0" smtClean="0">
                <a:latin typeface="Adobe Devanagari"/>
                <a:cs typeface="Adobe Devanagari"/>
              </a:rPr>
              <a:t> EVA </a:t>
            </a:r>
            <a:endParaRPr lang="en-US" dirty="0">
              <a:latin typeface="Adobe Devanagari"/>
              <a:cs typeface="Adobe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8151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dobe Devanagari"/>
              <a:cs typeface="Adobe Devanaga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dobe Devanagari"/>
              <a:cs typeface="Adobe Devanagari"/>
            </a:endParaRPr>
          </a:p>
          <a:p>
            <a:pPr marL="0" indent="0">
              <a:buNone/>
            </a:pPr>
            <a:endParaRPr lang="en-US" dirty="0">
              <a:latin typeface="Adobe Devanagari"/>
              <a:cs typeface="Adobe Devanagari"/>
            </a:endParaRPr>
          </a:p>
          <a:p>
            <a:pPr marL="0" indent="0">
              <a:buNone/>
            </a:pPr>
            <a:endParaRPr lang="en-US" dirty="0" smtClean="0">
              <a:latin typeface="Adobe Devanagari"/>
              <a:cs typeface="Adobe Devanagari"/>
            </a:endParaRPr>
          </a:p>
          <a:p>
            <a:pPr marL="0" indent="0">
              <a:buNone/>
            </a:pPr>
            <a:r>
              <a:rPr lang="en-US" dirty="0">
                <a:latin typeface="Adobe Devanagari"/>
                <a:cs typeface="Adobe Devanagari"/>
              </a:rPr>
              <a:t>	</a:t>
            </a:r>
            <a:r>
              <a:rPr lang="en-US" dirty="0" smtClean="0">
                <a:latin typeface="Adobe Devanagari"/>
                <a:cs typeface="Adobe Devanagari"/>
              </a:rPr>
              <a:t>			</a:t>
            </a:r>
            <a:r>
              <a:rPr lang="en-US" dirty="0" err="1" smtClean="0">
                <a:latin typeface="Adobe Devanagari"/>
                <a:cs typeface="Adobe Devanagari"/>
              </a:rPr>
              <a:t>Vragen</a:t>
            </a:r>
            <a:r>
              <a:rPr lang="en-US" dirty="0">
                <a:latin typeface="Adobe Devanagari"/>
                <a:cs typeface="Adobe Devanaga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dobe Devanagari"/>
                <a:cs typeface="Adobe Devanagari"/>
              </a:rPr>
              <a:t>Methode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710137"/>
          </a:xfrm>
        </p:spPr>
        <p:txBody>
          <a:bodyPr/>
          <a:lstStyle/>
          <a:p>
            <a:r>
              <a:rPr lang="en-US" altLang="nl-BE" dirty="0" err="1" smtClean="0">
                <a:latin typeface="Adobe Devanagari"/>
                <a:cs typeface="Adobe Devanagari"/>
              </a:rPr>
              <a:t>Algemene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  <a:r>
              <a:rPr lang="en-US" altLang="nl-BE" dirty="0" err="1" smtClean="0">
                <a:latin typeface="Adobe Devanagari"/>
                <a:cs typeface="Adobe Devanagari"/>
              </a:rPr>
              <a:t>vragenlijst</a:t>
            </a:r>
            <a:r>
              <a:rPr lang="en-US" altLang="nl-BE" dirty="0" smtClean="0">
                <a:latin typeface="Adobe Devanagari"/>
                <a:cs typeface="Adobe Devanagari"/>
              </a:rPr>
              <a:t>: n=200 (602)</a:t>
            </a:r>
          </a:p>
          <a:p>
            <a:pPr lvl="1"/>
            <a:r>
              <a:rPr lang="en-US" altLang="nl-BE" sz="2000" dirty="0" err="1" smtClean="0">
                <a:latin typeface="Adobe Devanagari"/>
                <a:cs typeface="Adobe Devanagari"/>
              </a:rPr>
              <a:t>Toevalssteekproef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altLang="nl-BE" dirty="0" err="1" smtClean="0">
                <a:latin typeface="Adobe Devanagari"/>
                <a:cs typeface="Adobe Devanagari"/>
              </a:rPr>
              <a:t>Feedbackgesprekken</a:t>
            </a:r>
            <a:r>
              <a:rPr lang="en-US" altLang="nl-BE" dirty="0" smtClean="0">
                <a:latin typeface="Adobe Devanagari"/>
                <a:cs typeface="Adobe Devanagari"/>
              </a:rPr>
              <a:t>: n=160 (484)</a:t>
            </a:r>
          </a:p>
          <a:p>
            <a:pPr lvl="1"/>
            <a:r>
              <a:rPr lang="en-US" altLang="nl-BE" sz="2000" dirty="0" err="1" smtClean="0">
                <a:latin typeface="Adobe Devanagari"/>
                <a:cs typeface="Adobe Devanagari"/>
              </a:rPr>
              <a:t>Telefonische</a:t>
            </a:r>
            <a:r>
              <a:rPr lang="en-US" altLang="nl-BE" sz="2000" dirty="0">
                <a:latin typeface="Adobe Devanagari"/>
                <a:cs typeface="Adobe Devanagari"/>
              </a:rPr>
              <a:t> </a:t>
            </a:r>
            <a:r>
              <a:rPr lang="en-US" altLang="nl-BE" sz="2000" dirty="0" smtClean="0">
                <a:latin typeface="Adobe Devanagari"/>
                <a:cs typeface="Adobe Devanagari"/>
              </a:rPr>
              <a:t>of face to face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bevraging</a:t>
            </a:r>
            <a:r>
              <a:rPr lang="en-US" altLang="nl-BE" sz="2000" dirty="0" smtClean="0">
                <a:latin typeface="Adobe Devanagari"/>
                <a:cs typeface="Adobe Devanagari"/>
              </a:rPr>
              <a:t> van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respondenten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die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vroeger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werden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begeleid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altLang="nl-BE" dirty="0" err="1" smtClean="0">
                <a:latin typeface="Adobe Devanagari"/>
                <a:cs typeface="Adobe Devanagari"/>
              </a:rPr>
              <a:t>Bevraging</a:t>
            </a:r>
            <a:r>
              <a:rPr lang="en-US" altLang="nl-BE" dirty="0" smtClean="0">
                <a:latin typeface="Adobe Devanagari"/>
                <a:cs typeface="Adobe Devanagari"/>
              </a:rPr>
              <a:t> en </a:t>
            </a:r>
            <a:r>
              <a:rPr lang="en-US" altLang="nl-BE" dirty="0" err="1" smtClean="0">
                <a:latin typeface="Adobe Devanagari"/>
                <a:cs typeface="Adobe Devanagari"/>
              </a:rPr>
              <a:t>verwerking</a:t>
            </a:r>
            <a:r>
              <a:rPr lang="en-US" altLang="nl-BE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altLang="nl-BE" dirty="0" err="1">
                <a:latin typeface="Adobe Devanagari"/>
                <a:cs typeface="Adobe Devanagari"/>
              </a:rPr>
              <a:t>Methodiek</a:t>
            </a:r>
            <a:r>
              <a:rPr lang="en-US" altLang="nl-BE" dirty="0">
                <a:latin typeface="Adobe Devanagari"/>
                <a:cs typeface="Adobe Devanagari"/>
              </a:rPr>
              <a:t> </a:t>
            </a:r>
            <a:r>
              <a:rPr lang="en-US" altLang="en-US" dirty="0">
                <a:latin typeface="Adobe Devanagari"/>
                <a:cs typeface="Adobe Devanagari"/>
              </a:rPr>
              <a:t>“</a:t>
            </a:r>
            <a:r>
              <a:rPr lang="en-US" altLang="ja-JP" dirty="0" err="1">
                <a:latin typeface="Adobe Devanagari"/>
                <a:cs typeface="Adobe Devanagari"/>
              </a:rPr>
              <a:t>toeleiders</a:t>
            </a:r>
            <a:r>
              <a:rPr lang="en-US" altLang="en-US" dirty="0">
                <a:latin typeface="Adobe Devanagari"/>
                <a:cs typeface="Adobe Devanagari"/>
              </a:rPr>
              <a:t>”</a:t>
            </a:r>
            <a:r>
              <a:rPr lang="en-US" altLang="ja-JP" dirty="0">
                <a:latin typeface="Adobe Devanagari"/>
                <a:cs typeface="Adobe Devanagari"/>
              </a:rPr>
              <a:t> </a:t>
            </a:r>
            <a:endParaRPr lang="en-US" altLang="nl-BE" dirty="0" smtClean="0">
              <a:latin typeface="Adobe Devanagari"/>
              <a:cs typeface="Adobe Devanagari"/>
            </a:endParaRPr>
          </a:p>
          <a:p>
            <a:pPr marL="274638" lvl="1" indent="0">
              <a:buNone/>
            </a:pPr>
            <a:endParaRPr lang="en-US" altLang="ja-JP" dirty="0" smtClean="0"/>
          </a:p>
          <a:p>
            <a:endParaRPr lang="en-US" altLang="nl-BE" dirty="0" smtClean="0"/>
          </a:p>
          <a:p>
            <a:endParaRPr lang="en-US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814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be Devanagari"/>
                <a:cs typeface="Adobe Devanagari"/>
              </a:rPr>
              <a:t>R</a:t>
            </a:r>
            <a:r>
              <a:rPr lang="en-US" sz="2800" dirty="0" err="1" smtClean="0">
                <a:latin typeface="Adobe Devanagari"/>
                <a:cs typeface="Adobe Devanagari"/>
              </a:rPr>
              <a:t>egionaal</a:t>
            </a:r>
            <a:r>
              <a:rPr lang="en-US" sz="2800" dirty="0" smtClean="0">
                <a:latin typeface="Adobe Devanagari"/>
                <a:cs typeface="Adobe Devanagari"/>
              </a:rPr>
              <a:t> </a:t>
            </a:r>
            <a:r>
              <a:rPr lang="en-US" sz="2800" dirty="0" err="1" smtClean="0">
                <a:latin typeface="Adobe Devanagari"/>
                <a:cs typeface="Adobe Devanagari"/>
              </a:rPr>
              <a:t>onderzoek</a:t>
            </a:r>
            <a:endParaRPr lang="en-US" sz="2800" dirty="0">
              <a:latin typeface="Adobe Devanagari"/>
              <a:cs typeface="Adobe Devanagari"/>
            </a:endParaRPr>
          </a:p>
        </p:txBody>
      </p:sp>
      <p:pic>
        <p:nvPicPr>
          <p:cNvPr id="4" name="Content Placeholder 3" descr="OIVR_onderzoeksgebied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25" r="-28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65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1463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nl-BE" sz="2800" dirty="0" err="1" smtClean="0">
                <a:solidFill>
                  <a:srgbClr val="7B9899"/>
                </a:solidFill>
                <a:latin typeface="Adobe Devanagari"/>
                <a:cs typeface="Adobe Devanagari"/>
              </a:rPr>
              <a:t>Resultaten</a:t>
            </a:r>
            <a:r>
              <a:rPr lang="en-US" altLang="nl-BE" sz="2800" dirty="0" smtClean="0">
                <a:solidFill>
                  <a:srgbClr val="7B9899"/>
                </a:solidFill>
                <a:latin typeface="Adobe Devanagari"/>
                <a:cs typeface="Adobe Devanagari"/>
              </a:rPr>
              <a:t> </a:t>
            </a:r>
            <a:r>
              <a:rPr lang="en-US" altLang="nl-BE" sz="2800" dirty="0" err="1" smtClean="0">
                <a:solidFill>
                  <a:srgbClr val="7B9899"/>
                </a:solidFill>
                <a:latin typeface="Adobe Devanagari"/>
                <a:cs typeface="Adobe Devanagari"/>
              </a:rPr>
              <a:t>algemene</a:t>
            </a:r>
            <a:r>
              <a:rPr lang="en-US" altLang="nl-BE" sz="2800" dirty="0" smtClean="0">
                <a:solidFill>
                  <a:srgbClr val="7B9899"/>
                </a:solidFill>
                <a:latin typeface="Adobe Devanagari"/>
                <a:cs typeface="Adobe Devanagari"/>
              </a:rPr>
              <a:t> </a:t>
            </a:r>
            <a:r>
              <a:rPr lang="en-US" altLang="nl-BE" sz="2800" dirty="0" err="1" smtClean="0">
                <a:solidFill>
                  <a:srgbClr val="7B9899"/>
                </a:solidFill>
                <a:latin typeface="Adobe Devanagari"/>
                <a:cs typeface="Adobe Devanagari"/>
              </a:rPr>
              <a:t>vragenlijst</a:t>
            </a:r>
            <a:r>
              <a:rPr lang="en-US" altLang="nl-BE" sz="2800" dirty="0" smtClean="0">
                <a:solidFill>
                  <a:srgbClr val="7B9899"/>
                </a:solidFill>
                <a:latin typeface="Adobe Devanagari"/>
                <a:cs typeface="Adobe Devanagari"/>
              </a:rPr>
              <a:t>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Profiel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Thema</a:t>
            </a:r>
            <a:r>
              <a:rPr lang="en-GB" altLang="en-US" dirty="0" err="1" smtClean="0">
                <a:latin typeface="Adobe Devanagari"/>
                <a:cs typeface="Adobe Devanagari"/>
              </a:rPr>
              <a:t>’</a:t>
            </a:r>
            <a:r>
              <a:rPr lang="en-GB" altLang="nl-BE" dirty="0" err="1" smtClean="0">
                <a:latin typeface="Adobe Devanagari"/>
                <a:cs typeface="Adobe Devanagari"/>
              </a:rPr>
              <a:t>s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lvl="1"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Onderwijs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lvl="1" eaLnBrk="1" hangingPunct="1"/>
            <a:r>
              <a:rPr lang="en-GB" altLang="nl-BE" dirty="0" smtClean="0">
                <a:latin typeface="Adobe Devanagari"/>
                <a:cs typeface="Adobe Devanagari"/>
              </a:rPr>
              <a:t>NT2/ </a:t>
            </a:r>
            <a:r>
              <a:rPr lang="en-GB" altLang="nl-BE" dirty="0" err="1" smtClean="0">
                <a:latin typeface="Adobe Devanagari"/>
                <a:cs typeface="Adobe Devanagari"/>
              </a:rPr>
              <a:t>taalverwerving</a:t>
            </a:r>
            <a:endParaRPr lang="en-GB" altLang="nl-BE" dirty="0" smtClean="0">
              <a:latin typeface="Adobe Devanagari"/>
              <a:cs typeface="Adobe Devanagari"/>
            </a:endParaRPr>
          </a:p>
          <a:p>
            <a:pPr lvl="1"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Tewerkstelling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lvl="1"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Huisvesting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lvl="1"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Vrije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  <a:r>
              <a:rPr lang="en-GB" altLang="nl-BE" dirty="0" err="1" smtClean="0">
                <a:latin typeface="Adobe Devanagari"/>
                <a:cs typeface="Adobe Devanagari"/>
              </a:rPr>
              <a:t>tijd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lvl="1" eaLnBrk="1" hangingPunct="1"/>
            <a:r>
              <a:rPr lang="en-GB" altLang="nl-BE" dirty="0" err="1" smtClean="0">
                <a:latin typeface="Adobe Devanagari"/>
                <a:cs typeface="Adobe Devanagari"/>
              </a:rPr>
              <a:t>Gezondheid</a:t>
            </a:r>
            <a:r>
              <a:rPr lang="en-GB" altLang="nl-BE" dirty="0" smtClean="0">
                <a:latin typeface="Adobe Devanagari"/>
                <a:cs typeface="Adobe Devanagari"/>
              </a:rPr>
              <a:t> </a:t>
            </a:r>
          </a:p>
          <a:p>
            <a:pPr lvl="1" eaLnBrk="1" hangingPunct="1"/>
            <a:endParaRPr lang="en-GB" altLang="nl-BE" dirty="0" smtClean="0"/>
          </a:p>
          <a:p>
            <a:pPr eaLnBrk="1" hangingPunct="1"/>
            <a:endParaRPr lang="en-GB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942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BE" sz="2800" dirty="0" err="1" smtClean="0">
                <a:solidFill>
                  <a:srgbClr val="7B9899"/>
                </a:solidFill>
                <a:latin typeface="Adobe Devanagari"/>
                <a:cs typeface="Adobe Devanagari"/>
              </a:rPr>
              <a:t>Profiel</a:t>
            </a:r>
            <a:r>
              <a:rPr lang="en-US" altLang="nl-BE" sz="2800" dirty="0" smtClean="0">
                <a:solidFill>
                  <a:srgbClr val="7B9899"/>
                </a:solidFill>
              </a:rPr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GB" altLang="nl-BE" sz="2000" dirty="0" smtClean="0">
                <a:latin typeface="Adobe Devanagari"/>
                <a:cs typeface="Adobe Devanagari"/>
              </a:rPr>
              <a:t>55%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vrouw</a:t>
            </a:r>
            <a:r>
              <a:rPr lang="en-GB" altLang="nl-BE" sz="2000" dirty="0" smtClean="0">
                <a:latin typeface="Adobe Devanagari"/>
                <a:cs typeface="Adobe Devanagari"/>
              </a:rPr>
              <a:t>, het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vaakst</a:t>
            </a:r>
            <a:r>
              <a:rPr lang="en-GB" altLang="nl-BE" sz="2000" dirty="0" smtClean="0">
                <a:latin typeface="Adobe Devanagari"/>
                <a:cs typeface="Adobe Devanagari"/>
              </a:rPr>
              <a:t>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gezinnen</a:t>
            </a:r>
            <a:r>
              <a:rPr lang="en-GB" altLang="nl-BE" sz="2000" dirty="0" smtClean="0">
                <a:latin typeface="Adobe Devanagari"/>
                <a:cs typeface="Adobe Devanagari"/>
              </a:rPr>
              <a:t> met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kinderen</a:t>
            </a:r>
            <a:r>
              <a:rPr lang="en-GB" altLang="nl-BE" sz="2000" dirty="0" smtClean="0">
                <a:latin typeface="Adobe Devanagari"/>
                <a:cs typeface="Adobe Devanagari"/>
              </a:rPr>
              <a:t> (42%), minder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dan</a:t>
            </a:r>
            <a:r>
              <a:rPr lang="en-GB" altLang="nl-BE" sz="2000" dirty="0" smtClean="0">
                <a:latin typeface="Adobe Devanagari"/>
                <a:cs typeface="Adobe Devanagari"/>
              </a:rPr>
              <a:t> 5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jaar</a:t>
            </a:r>
            <a:r>
              <a:rPr lang="en-GB" altLang="nl-BE" sz="2000" dirty="0" smtClean="0">
                <a:latin typeface="Adobe Devanagari"/>
                <a:cs typeface="Adobe Devanagari"/>
              </a:rPr>
              <a:t> in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België</a:t>
            </a:r>
            <a:r>
              <a:rPr lang="en-GB" altLang="nl-BE" sz="2000" dirty="0" smtClean="0">
                <a:latin typeface="Adobe Devanagari"/>
                <a:cs typeface="Adobe Devanagari"/>
              </a:rPr>
              <a:t> (50%)</a:t>
            </a:r>
          </a:p>
          <a:p>
            <a:pPr eaLnBrk="1" hangingPunct="1"/>
            <a:r>
              <a:rPr lang="en-GB" altLang="nl-BE" sz="2000" dirty="0" err="1" smtClean="0">
                <a:latin typeface="Adobe Devanagari"/>
                <a:cs typeface="Adobe Devanagari"/>
              </a:rPr>
              <a:t>Nationaliteit</a:t>
            </a:r>
            <a:r>
              <a:rPr lang="en-GB" altLang="nl-BE" sz="2000" dirty="0" smtClean="0">
                <a:latin typeface="Adobe Devanagari"/>
                <a:cs typeface="Adobe Devanagari"/>
              </a:rPr>
              <a:t> en </a:t>
            </a:r>
            <a:r>
              <a:rPr lang="en-GB" altLang="nl-BE" sz="2000" dirty="0" err="1" smtClean="0">
                <a:latin typeface="Adobe Devanagari"/>
                <a:cs typeface="Adobe Devanagari"/>
              </a:rPr>
              <a:t>herkomst</a:t>
            </a:r>
            <a:endParaRPr lang="en-GB" altLang="nl-BE" sz="2000" dirty="0" smtClean="0">
              <a:latin typeface="Adobe Devanagari"/>
              <a:cs typeface="Adobe Devanagari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37163798"/>
              </p:ext>
            </p:extLst>
          </p:nvPr>
        </p:nvGraphicFramePr>
        <p:xfrm>
          <a:off x="755576" y="2852936"/>
          <a:ext cx="3240000" cy="269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21653181"/>
              </p:ext>
            </p:extLst>
          </p:nvPr>
        </p:nvGraphicFramePr>
        <p:xfrm>
          <a:off x="4716016" y="2852936"/>
          <a:ext cx="32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22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>
                <a:solidFill>
                  <a:srgbClr val="7B9899"/>
                </a:solidFill>
                <a:latin typeface="Adobe Devanagari"/>
                <a:ea typeface="MS PGothic" charset="0"/>
                <a:cs typeface="Adobe Devanagari"/>
              </a:rPr>
              <a:t>Profiel</a:t>
            </a:r>
            <a:r>
              <a:rPr lang="en-US" sz="2800" dirty="0">
                <a:solidFill>
                  <a:srgbClr val="7B9899"/>
                </a:solidFill>
                <a:latin typeface="Adobe Devanagari"/>
                <a:ea typeface="MS PGothic" charset="0"/>
                <a:cs typeface="Adobe Devanagari"/>
              </a:rPr>
              <a:t>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98625"/>
            <a:ext cx="8504238" cy="4572000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Groot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aantal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inwijkingen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vanuit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Brussel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, 22%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vanuit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buitenland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, 12%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uit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andere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r>
              <a:rPr lang="en-GB" sz="2000" dirty="0" err="1">
                <a:latin typeface="Adobe Devanagari"/>
                <a:ea typeface="MS PGothic" charset="0"/>
                <a:cs typeface="Adobe Devanagari"/>
              </a:rPr>
              <a:t>r</a:t>
            </a:r>
            <a:r>
              <a:rPr lang="en-GB" sz="2000" dirty="0" err="1" smtClean="0">
                <a:latin typeface="Adobe Devanagari"/>
                <a:ea typeface="MS PGothic" charset="0"/>
                <a:cs typeface="Adobe Devanagari"/>
              </a:rPr>
              <a:t>andgemeentes</a:t>
            </a:r>
            <a:r>
              <a:rPr lang="en-GB" sz="2000" dirty="0" smtClean="0">
                <a:latin typeface="Adobe Devanagari"/>
                <a:ea typeface="MS PGothic" charset="0"/>
                <a:cs typeface="Adobe Devanagari"/>
              </a:rPr>
              <a:t> </a:t>
            </a:r>
            <a:endParaRPr lang="en-GB" sz="2000" dirty="0">
              <a:latin typeface="Adobe Devanagari"/>
              <a:ea typeface="MS PGothic" charset="0"/>
              <a:cs typeface="Adobe Devanagari"/>
            </a:endParaRPr>
          </a:p>
          <a:p>
            <a:pPr eaLnBrk="1" hangingPunct="1"/>
            <a:endParaRPr lang="en-GB" sz="2000" dirty="0" smtClean="0">
              <a:latin typeface="Georgia" charset="0"/>
              <a:ea typeface="MS PGothic" charset="0"/>
            </a:endParaRPr>
          </a:p>
          <a:p>
            <a:pPr eaLnBrk="1" hangingPunct="1"/>
            <a:endParaRPr lang="en-GB" sz="2000" dirty="0">
              <a:latin typeface="Georgia" charset="0"/>
              <a:ea typeface="MS PGothic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14702985"/>
              </p:ext>
            </p:extLst>
          </p:nvPr>
        </p:nvGraphicFramePr>
        <p:xfrm>
          <a:off x="2051720" y="2708920"/>
          <a:ext cx="5039995" cy="269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2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Adobe Devanagari"/>
                <a:cs typeface="Adobe Devanagari"/>
              </a:rPr>
              <a:t>NT2 en </a:t>
            </a:r>
            <a:r>
              <a:rPr lang="en-US" sz="2800" dirty="0" err="1" smtClean="0">
                <a:latin typeface="Adobe Devanagari"/>
                <a:cs typeface="Adobe Devanagari"/>
              </a:rPr>
              <a:t>taalverwerving</a:t>
            </a:r>
            <a:endParaRPr lang="en-US" sz="2800" dirty="0">
              <a:latin typeface="Adobe Devanagari"/>
              <a:cs typeface="Adobe Devanagari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nl-BE" sz="2000" dirty="0" smtClean="0">
                <a:latin typeface="Adobe Devanagari"/>
                <a:cs typeface="Adobe Devanagari"/>
              </a:rPr>
              <a:t>42,5%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spreekt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één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taal</a:t>
            </a:r>
            <a:r>
              <a:rPr lang="en-US" altLang="nl-BE" sz="2000" dirty="0" smtClean="0">
                <a:latin typeface="Adobe Devanagari"/>
                <a:cs typeface="Adobe Devanagari"/>
              </a:rPr>
              <a:t>, 39%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vermeldt</a:t>
            </a:r>
            <a:r>
              <a:rPr lang="en-US" altLang="nl-BE" sz="2000" dirty="0" smtClean="0">
                <a:latin typeface="Adobe Devanagari"/>
                <a:cs typeface="Adobe Devanagari"/>
              </a:rPr>
              <a:t> twee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talen</a:t>
            </a:r>
            <a:r>
              <a:rPr lang="en-US" altLang="nl-BE" sz="2000" dirty="0" smtClean="0">
                <a:latin typeface="Adobe Devanagari"/>
                <a:cs typeface="Adobe Devanagari"/>
              </a:rPr>
              <a:t>, 17,5%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drie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talen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of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meer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</a:p>
          <a:p>
            <a:r>
              <a:rPr lang="en-US" altLang="nl-BE" sz="2000" dirty="0" smtClean="0">
                <a:latin typeface="Adobe Devanagari"/>
                <a:cs typeface="Adobe Devanagari"/>
              </a:rPr>
              <a:t>De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drie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belangrijkste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talen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zijn</a:t>
            </a:r>
            <a:r>
              <a:rPr lang="en-US" altLang="nl-BE" sz="2000" dirty="0" smtClean="0">
                <a:latin typeface="Adobe Devanagari"/>
                <a:cs typeface="Adobe Devanagari"/>
              </a:rPr>
              <a:t>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Frans</a:t>
            </a:r>
            <a:r>
              <a:rPr lang="en-US" altLang="nl-BE" sz="2000" dirty="0" smtClean="0">
                <a:latin typeface="Adobe Devanagari"/>
                <a:cs typeface="Adobe Devanagari"/>
              </a:rPr>
              <a:t>: 59%,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Arabisch</a:t>
            </a:r>
            <a:r>
              <a:rPr lang="en-US" altLang="nl-BE" sz="2000" dirty="0" smtClean="0">
                <a:latin typeface="Adobe Devanagari"/>
                <a:cs typeface="Adobe Devanagari"/>
              </a:rPr>
              <a:t>: 26</a:t>
            </a:r>
            <a:r>
              <a:rPr lang="en-US" altLang="nl-BE" sz="2000" dirty="0" smtClean="0">
                <a:latin typeface="Adobe Devanagari"/>
                <a:cs typeface="Adobe Devanagari"/>
              </a:rPr>
              <a:t>%, </a:t>
            </a:r>
            <a:r>
              <a:rPr lang="en-US" altLang="nl-BE" sz="2000" dirty="0" err="1" smtClean="0">
                <a:latin typeface="Adobe Devanagari"/>
                <a:cs typeface="Adobe Devanagari"/>
              </a:rPr>
              <a:t>Ndl</a:t>
            </a:r>
            <a:r>
              <a:rPr lang="en-US" altLang="nl-BE" sz="2000" dirty="0" smtClean="0">
                <a:latin typeface="Adobe Devanagari"/>
                <a:cs typeface="Adobe Devanagari"/>
              </a:rPr>
              <a:t>: 20%</a:t>
            </a:r>
          </a:p>
          <a:p>
            <a:pPr>
              <a:buFont typeface="Wingdings 2" pitchFamily="18" charset="2"/>
              <a:buNone/>
            </a:pPr>
            <a:endParaRPr lang="en-US" altLang="nl-BE" dirty="0" smtClean="0"/>
          </a:p>
          <a:p>
            <a:pPr>
              <a:buFont typeface="Wingdings 2" pitchFamily="18" charset="2"/>
              <a:buNone/>
            </a:pPr>
            <a:endParaRPr lang="en-US" altLang="nl-BE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0930072"/>
              </p:ext>
            </p:extLst>
          </p:nvPr>
        </p:nvGraphicFramePr>
        <p:xfrm>
          <a:off x="2051720" y="2852936"/>
          <a:ext cx="5039995" cy="269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2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0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5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9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34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36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39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45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47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6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7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1125</Words>
  <Application>Microsoft Office PowerPoint</Application>
  <PresentationFormat>Diavoorstelling (4:3)</PresentationFormat>
  <Paragraphs>203</Paragraphs>
  <Slides>31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18</vt:i4>
      </vt:variant>
      <vt:variant>
        <vt:lpstr>Diatitels</vt:lpstr>
      </vt:variant>
      <vt:variant>
        <vt:i4>31</vt:i4>
      </vt:variant>
    </vt:vector>
  </HeadingPairs>
  <TitlesOfParts>
    <vt:vector size="49" baseType="lpstr">
      <vt:lpstr>Civic</vt:lpstr>
      <vt:lpstr>1_Civic</vt:lpstr>
      <vt:lpstr>2_Civic</vt:lpstr>
      <vt:lpstr>3_Civic</vt:lpstr>
      <vt:lpstr>7_Civic</vt:lpstr>
      <vt:lpstr>8_Civic</vt:lpstr>
      <vt:lpstr>11_Civic</vt:lpstr>
      <vt:lpstr>16_Civic</vt:lpstr>
      <vt:lpstr>17_Civic</vt:lpstr>
      <vt:lpstr>20_Civic</vt:lpstr>
      <vt:lpstr>25_Civic</vt:lpstr>
      <vt:lpstr>29_Civic</vt:lpstr>
      <vt:lpstr>32_Civic</vt:lpstr>
      <vt:lpstr>34_Civic</vt:lpstr>
      <vt:lpstr>36_Civic</vt:lpstr>
      <vt:lpstr>39_Civic</vt:lpstr>
      <vt:lpstr>45_Civic</vt:lpstr>
      <vt:lpstr>47_Civic</vt:lpstr>
      <vt:lpstr>Onderzoek  “Instroom Vlaamse Rand” </vt:lpstr>
      <vt:lpstr>PowerPoint-presentatie</vt:lpstr>
      <vt:lpstr>Doelstelling</vt:lpstr>
      <vt:lpstr>Methode</vt:lpstr>
      <vt:lpstr>Regionaal onderzoek</vt:lpstr>
      <vt:lpstr>Resultaten algemene vragenlijst  </vt:lpstr>
      <vt:lpstr>Profiel </vt:lpstr>
      <vt:lpstr>Profiel </vt:lpstr>
      <vt:lpstr>NT2 en taalverwerving</vt:lpstr>
      <vt:lpstr>Deelname aan NT2-aanbod</vt:lpstr>
      <vt:lpstr>NT2 on hold, gestopt of afgerond</vt:lpstr>
      <vt:lpstr>Drempels om opnieuw NT2 te beginnen </vt:lpstr>
      <vt:lpstr>Beleidsaanbevelingen</vt:lpstr>
      <vt:lpstr>Onderwijs </vt:lpstr>
      <vt:lpstr>Onderwijs</vt:lpstr>
      <vt:lpstr>Onderwijs</vt:lpstr>
      <vt:lpstr>Beleidsaanbevelingen</vt:lpstr>
      <vt:lpstr>Tewerkstelling</vt:lpstr>
      <vt:lpstr>Tewerkstelling</vt:lpstr>
      <vt:lpstr>Drempels tewerkstelling </vt:lpstr>
      <vt:lpstr>Beleidsaanbevelingen</vt:lpstr>
      <vt:lpstr>Huisvesting</vt:lpstr>
      <vt:lpstr>Drempels huisvesting</vt:lpstr>
      <vt:lpstr>Beleidsaanbevelingen</vt:lpstr>
      <vt:lpstr>Gezondheid</vt:lpstr>
      <vt:lpstr>Vrije tijd</vt:lpstr>
      <vt:lpstr>Beleidsaanbevelingen</vt:lpstr>
      <vt:lpstr>Feedbackgesprekken </vt:lpstr>
      <vt:lpstr>Algemene conclusies en beleidsaanbevelingen</vt:lpstr>
      <vt:lpstr>Toekomst  </vt:lpstr>
      <vt:lpstr>PowerPoint-presentatie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Onderzoek  “Instroom Vlaamse Rand”</dc:title>
  <dc:creator>JoVanVaerenbergh</dc:creator>
  <cp:lastModifiedBy>Eline_Deblaere</cp:lastModifiedBy>
  <cp:revision>175</cp:revision>
  <dcterms:created xsi:type="dcterms:W3CDTF">2014-10-12T19:32:58Z</dcterms:created>
  <dcterms:modified xsi:type="dcterms:W3CDTF">2014-11-14T09:28:51Z</dcterms:modified>
</cp:coreProperties>
</file>